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0"/>
  </p:notesMasterIdLst>
  <p:sldIdLst>
    <p:sldId id="256" r:id="rId2"/>
    <p:sldId id="257" r:id="rId3"/>
    <p:sldId id="259" r:id="rId4"/>
    <p:sldId id="260" r:id="rId5"/>
    <p:sldId id="261" r:id="rId6"/>
    <p:sldId id="264" r:id="rId7"/>
    <p:sldId id="263" r:id="rId8"/>
    <p:sldId id="265" r:id="rId9"/>
    <p:sldId id="269" r:id="rId10"/>
    <p:sldId id="266" r:id="rId11"/>
    <p:sldId id="272" r:id="rId12"/>
    <p:sldId id="271" r:id="rId13"/>
    <p:sldId id="273" r:id="rId14"/>
    <p:sldId id="275" r:id="rId15"/>
    <p:sldId id="268" r:id="rId16"/>
    <p:sldId id="262" r:id="rId17"/>
    <p:sldId id="274" r:id="rId18"/>
    <p:sldId id="258"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7" autoAdjust="0"/>
    <p:restoredTop sz="90166" autoAdjust="0"/>
  </p:normalViewPr>
  <p:slideViewPr>
    <p:cSldViewPr snapToGrid="0">
      <p:cViewPr varScale="1">
        <p:scale>
          <a:sx n="77" d="100"/>
          <a:sy n="77" d="100"/>
        </p:scale>
        <p:origin x="917" y="3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14128EF-566A-4D1C-A130-99E46F00A164}" type="datetimeFigureOut">
              <a:rPr lang="en-US" smtClean="0"/>
              <a:t>5/1/2018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92B7091-5F0B-43F8-BCC6-272848F554E5}" type="slidenum">
              <a:rPr lang="en-US" smtClean="0"/>
              <a:t>‹#›</a:t>
            </a:fld>
            <a:endParaRPr lang="en-US"/>
          </a:p>
        </p:txBody>
      </p:sp>
    </p:spTree>
    <p:extLst>
      <p:ext uri="{BB962C8B-B14F-4D97-AF65-F5344CB8AC3E}">
        <p14:creationId xmlns:p14="http://schemas.microsoft.com/office/powerpoint/2010/main" val="23232808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2B7091-5F0B-43F8-BCC6-272848F554E5}" type="slidenum">
              <a:rPr lang="en-US" smtClean="0"/>
              <a:t>1</a:t>
            </a:fld>
            <a:endParaRPr lang="en-US"/>
          </a:p>
        </p:txBody>
      </p:sp>
    </p:spTree>
    <p:extLst>
      <p:ext uri="{BB962C8B-B14F-4D97-AF65-F5344CB8AC3E}">
        <p14:creationId xmlns:p14="http://schemas.microsoft.com/office/powerpoint/2010/main" val="27040835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Multi-robot teams cannot broadcast everything with everyone, because bandwidth is limited and messages broadcasted simultaneously can be lost. explicit communication loads increase with the number of robots.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key is to have the agents communicate only the information that is most pertinent to the problem at hand [6]. This can be accomplished by only sharing information with certain individuals within a certain branch of a hierarchy or within groups assigned to a certain role. Another approach is to only share information which was requested with those who made the request, and this raises the question of how much information is required to coordinate well [11]?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Since 2009, the concept of privacy has become prevalent as well. Privacy is usually spoken of in terms of robots from competing agencies working together, but to me this sounds silly [9].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Although, explicit communication is the most easily understood and is the predominant method, there is an alternative, known as implicit communication. </a:t>
            </a:r>
          </a:p>
          <a:p>
            <a:r>
              <a:rPr lang="en-US" sz="1200" kern="1200" dirty="0">
                <a:solidFill>
                  <a:schemeClr val="tx1"/>
                </a:solidFill>
                <a:effectLst/>
                <a:latin typeface="+mn-lt"/>
                <a:ea typeface="+mn-ea"/>
                <a:cs typeface="+mn-cs"/>
              </a:rPr>
              <a:t>Implicit communication does not have the issue of communication overload, but it is impossible to guarantee the accurate exchange of information.  </a:t>
            </a:r>
          </a:p>
          <a:p>
            <a:r>
              <a:rPr lang="en-US" sz="1200" kern="1200" dirty="0">
                <a:solidFill>
                  <a:schemeClr val="tx1"/>
                </a:solidFill>
                <a:effectLst/>
                <a:latin typeface="+mn-lt"/>
                <a:ea typeface="+mn-ea"/>
                <a:cs typeface="+mn-cs"/>
              </a:rPr>
              <a:t>Currently it is only used in swarm robotics and passive decoupled methods, but it is possible that a combination of implicit and explicit communication could make coordination more efficient and robust [2].</a:t>
            </a:r>
            <a:endParaRPr lang="en-US" dirty="0"/>
          </a:p>
        </p:txBody>
      </p:sp>
      <p:sp>
        <p:nvSpPr>
          <p:cNvPr id="4" name="Slide Number Placeholder 3"/>
          <p:cNvSpPr>
            <a:spLocks noGrp="1"/>
          </p:cNvSpPr>
          <p:nvPr>
            <p:ph type="sldNum" sz="quarter" idx="10"/>
          </p:nvPr>
        </p:nvSpPr>
        <p:spPr/>
        <p:txBody>
          <a:bodyPr/>
          <a:lstStyle/>
          <a:p>
            <a:fld id="{192B7091-5F0B-43F8-BCC6-272848F554E5}" type="slidenum">
              <a:rPr lang="en-US" smtClean="0"/>
              <a:t>10</a:t>
            </a:fld>
            <a:endParaRPr lang="en-US"/>
          </a:p>
        </p:txBody>
      </p:sp>
    </p:spTree>
    <p:extLst>
      <p:ext uri="{BB962C8B-B14F-4D97-AF65-F5344CB8AC3E}">
        <p14:creationId xmlns:p14="http://schemas.microsoft.com/office/powerpoint/2010/main" val="27691607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Despite the great extent of research conducted in multi-agent planning, many challenges are still open to be solved and optimized.</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One is the appropriate method of allocating and planning for a “team” task where robots must work together to accomplish a task [7]. </a:t>
            </a:r>
          </a:p>
          <a:p>
            <a:r>
              <a:rPr lang="en-US" sz="1200" kern="1200" dirty="0">
                <a:solidFill>
                  <a:schemeClr val="tx1"/>
                </a:solidFill>
                <a:effectLst/>
                <a:latin typeface="+mn-lt"/>
                <a:ea typeface="+mn-ea"/>
                <a:cs typeface="+mn-cs"/>
              </a:rPr>
              <a:t>Another is coordinating tasks which can be completed by a single robot but could be solved more quickly by a team of robots [9].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Formations, especially moving in formations has proved difficult. </a:t>
            </a:r>
          </a:p>
          <a:p>
            <a:r>
              <a:rPr lang="en-US" sz="1200" kern="1200" dirty="0">
                <a:solidFill>
                  <a:schemeClr val="tx1"/>
                </a:solidFill>
                <a:effectLst/>
                <a:latin typeface="+mn-lt"/>
                <a:ea typeface="+mn-ea"/>
                <a:cs typeface="+mn-cs"/>
              </a:rPr>
              <a:t>Some centralized planning schemes such have proved quiet successful for a small number of robots, but this still remains a challenge for decentralized planners.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Another is detection of failures. If communication is lost, how can one know if an agent has failed [3]?</a:t>
            </a:r>
          </a:p>
          <a:p>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Often the group’s task will be assigned by a human, who might think of the task in words which cannot be directly understood by the robot agents. Translation from human thought to tasks understood and decomposable by the robot teams is an essential aspect still open to research [14].</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Another issue is commonly referred to as “crossing the reality gap”. That is, transferring from to implementation on real-world robots. The concern always exists that an approach which produces amazing results in simulation may never be realizable with real robots because simulation models make simplifying and idealized assumption and are therefore inaccurate [2,3].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For example, one distributed formation-control algorithm was used to simulate 10</a:t>
            </a:r>
            <a:r>
              <a:rPr lang="en-US" sz="1200" kern="1200" baseline="30000" dirty="0">
                <a:solidFill>
                  <a:schemeClr val="tx1"/>
                </a:solidFill>
                <a:effectLst/>
                <a:latin typeface="+mn-lt"/>
                <a:ea typeface="+mn-ea"/>
                <a:cs typeface="+mn-cs"/>
              </a:rPr>
              <a:t>6</a:t>
            </a:r>
            <a:r>
              <a:rPr lang="en-US" sz="1200" kern="1200" dirty="0">
                <a:solidFill>
                  <a:schemeClr val="tx1"/>
                </a:solidFill>
                <a:effectLst/>
                <a:latin typeface="+mn-lt"/>
                <a:ea typeface="+mn-ea"/>
                <a:cs typeface="+mn-cs"/>
              </a:rPr>
              <a:t> robots in simulation but was only implemented on 5 real quadrotors [41]!</a:t>
            </a:r>
          </a:p>
          <a:p>
            <a:endParaRPr lang="en-US" dirty="0"/>
          </a:p>
        </p:txBody>
      </p:sp>
      <p:sp>
        <p:nvSpPr>
          <p:cNvPr id="4" name="Slide Number Placeholder 3"/>
          <p:cNvSpPr>
            <a:spLocks noGrp="1"/>
          </p:cNvSpPr>
          <p:nvPr>
            <p:ph type="sldNum" sz="quarter" idx="10"/>
          </p:nvPr>
        </p:nvSpPr>
        <p:spPr/>
        <p:txBody>
          <a:bodyPr/>
          <a:lstStyle/>
          <a:p>
            <a:fld id="{192B7091-5F0B-43F8-BCC6-272848F554E5}" type="slidenum">
              <a:rPr lang="en-US" smtClean="0"/>
              <a:t>11</a:t>
            </a:fld>
            <a:endParaRPr lang="en-US"/>
          </a:p>
        </p:txBody>
      </p:sp>
    </p:spTree>
    <p:extLst>
      <p:ext uri="{BB962C8B-B14F-4D97-AF65-F5344CB8AC3E}">
        <p14:creationId xmlns:p14="http://schemas.microsoft.com/office/powerpoint/2010/main" val="25695316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M* was a somewhat successful attempt made in 2011 to reduce the dimensionality of the search space by grouping the agents according to which ones could collide, while retaining the completeness and optimality of an A* solution [21]. The M* algorithm extended the practicality of coupled algorithms such that 10 robots could be planned for in under 5 minutes and 100 robots in under 25 minutes.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Moving in formations is the new challenge. Some centralized planning schemes such as that in [17] have proved successful, but all the computational limitations of centralized planners still exist for those solutions and the challenge remains for decentralized planners.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2013, a decentralized-decoupled post-planning algorithm (with priorities) was published which reduced the computation time via asynchronous planning, that is re-planning occurred as soon as individual robots completed their path plans, rather than waiting for all the robots to finish [35]. This algorithm was applied to a team of heterogeneous UAVs with “super conflicts” (which collisions of more than one agent) in simulation as well as in real life [35].</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2016 a centralized-coupled algorithm was published which could create a time-continuous (variable step-size solver was used to discretize it after the fact) trajectory which minimized energy consumption as well as delay in arrival without making simplifying (linearizing) assumptions about the vehicle dynamics or constraints as most planners do [23].</a:t>
            </a:r>
          </a:p>
          <a:p>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2018, a two-phase planning method used a Level-Set method to initialize a piecewise-linear trajectory, and then a Pseudo-Spectral method to create a time-optimal trajectory with smooth jerk. This proved to be the fastest and could be applied to numerous robots, but it has only been implemented for simulated 2D spaces whereas the preceding methods were applied to 3D spaces on real robots. A similar two-phase piece-wise linear to smooth trajectory planner was successfully used for 3D motion planning for a team of 32 quadcopters in a cluttered environment but required a few minutes [58].</a:t>
            </a:r>
          </a:p>
          <a:p>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192B7091-5F0B-43F8-BCC6-272848F554E5}" type="slidenum">
              <a:rPr lang="en-US" smtClean="0"/>
              <a:t>12</a:t>
            </a:fld>
            <a:endParaRPr lang="en-US"/>
          </a:p>
        </p:txBody>
      </p:sp>
    </p:spTree>
    <p:extLst>
      <p:ext uri="{BB962C8B-B14F-4D97-AF65-F5344CB8AC3E}">
        <p14:creationId xmlns:p14="http://schemas.microsoft.com/office/powerpoint/2010/main" val="32617842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 similar planning method was implemented in a distributed fashion for a relatively large group of quadcopters moving in formation [59]. That algorithm was very recently extended for use on a heterogeneous team [60]. </a:t>
            </a:r>
            <a:endParaRPr lang="en-US" dirty="0"/>
          </a:p>
        </p:txBody>
      </p:sp>
      <p:sp>
        <p:nvSpPr>
          <p:cNvPr id="4" name="Slide Number Placeholder 3"/>
          <p:cNvSpPr>
            <a:spLocks noGrp="1"/>
          </p:cNvSpPr>
          <p:nvPr>
            <p:ph type="sldNum" sz="quarter" idx="10"/>
          </p:nvPr>
        </p:nvSpPr>
        <p:spPr/>
        <p:txBody>
          <a:bodyPr/>
          <a:lstStyle/>
          <a:p>
            <a:fld id="{192B7091-5F0B-43F8-BCC6-272848F554E5}" type="slidenum">
              <a:rPr lang="en-US" smtClean="0"/>
              <a:t>13</a:t>
            </a:fld>
            <a:endParaRPr lang="en-US"/>
          </a:p>
        </p:txBody>
      </p:sp>
    </p:spTree>
    <p:extLst>
      <p:ext uri="{BB962C8B-B14F-4D97-AF65-F5344CB8AC3E}">
        <p14:creationId xmlns:p14="http://schemas.microsoft.com/office/powerpoint/2010/main" val="12295633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Swarm robotics is a subset of multi-robot systems for large numbers of homogeneous robots which are controlled in a distributed fashion.</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Centralize computation uses an off-board computer to control all the robots, and decentralized planning has each robot computing for itself. Centralized computation has the potential for completeness and optimality, whereas decentralized does not, but centralized planning is slower and poses a reliability risk.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Tasks must be divided among the robots and the most common method is to use a market-based auction where robots bid for a task. There are many variations of this approach. Team tasks and “complex” tasks are difficult to allocate. Roles are collections of tasks and could be useful in the assignments of heterogeneous teams.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Coupled planning treats all the robots as a system and thus accounts for inter-robot collisions while doing motion planning, and decoupled planning treats the robots as individuals and separately tries to coordinate their plans. Couple planning has the potential to be optimal and complete, whereas decoupled does not, but coupled planners are too slow for many real-time applications.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(Centralized and Decentralized computation to not necessarily correspond to coupled and decoupled planning, but often do). Decoupled planning can be done in several ways: pre-planning, post-planning, and iterative-response. There is also the option in certain applications to coordinate during plan execution.</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There are limitations to communication which must be considered, which motives the use of distributed computation with local interaction as well as implicit communication via sensing.</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Despite the massive amounts of research conducted in multi-agent planning, much is still to be done. An example of this is quadcopters, which have the potential for many multi-agent and swarm applications, but the current planning methods are far from perfected. Others areas of future research shall include the incorporation of formations and human-robot interactions.</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92B7091-5F0B-43F8-BCC6-272848F554E5}" type="slidenum">
              <a:rPr lang="en-US" smtClean="0"/>
              <a:t>14</a:t>
            </a:fld>
            <a:endParaRPr lang="en-US"/>
          </a:p>
        </p:txBody>
      </p:sp>
    </p:spTree>
    <p:extLst>
      <p:ext uri="{BB962C8B-B14F-4D97-AF65-F5344CB8AC3E}">
        <p14:creationId xmlns:p14="http://schemas.microsoft.com/office/powerpoint/2010/main" val="39696561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2B7091-5F0B-43F8-BCC6-272848F554E5}" type="slidenum">
              <a:rPr lang="en-US" smtClean="0"/>
              <a:t>15</a:t>
            </a:fld>
            <a:endParaRPr lang="en-US"/>
          </a:p>
        </p:txBody>
      </p:sp>
    </p:spTree>
    <p:extLst>
      <p:ext uri="{BB962C8B-B14F-4D97-AF65-F5344CB8AC3E}">
        <p14:creationId xmlns:p14="http://schemas.microsoft.com/office/powerpoint/2010/main" val="115072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2B7091-5F0B-43F8-BCC6-272848F554E5}" type="slidenum">
              <a:rPr lang="en-US" smtClean="0"/>
              <a:t>16</a:t>
            </a:fld>
            <a:endParaRPr lang="en-US"/>
          </a:p>
        </p:txBody>
      </p:sp>
    </p:spTree>
    <p:extLst>
      <p:ext uri="{BB962C8B-B14F-4D97-AF65-F5344CB8AC3E}">
        <p14:creationId xmlns:p14="http://schemas.microsoft.com/office/powerpoint/2010/main" val="30841491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2B7091-5F0B-43F8-BCC6-272848F554E5}" type="slidenum">
              <a:rPr lang="en-US" smtClean="0"/>
              <a:t>17</a:t>
            </a:fld>
            <a:endParaRPr lang="en-US"/>
          </a:p>
        </p:txBody>
      </p:sp>
    </p:spTree>
    <p:extLst>
      <p:ext uri="{BB962C8B-B14F-4D97-AF65-F5344CB8AC3E}">
        <p14:creationId xmlns:p14="http://schemas.microsoft.com/office/powerpoint/2010/main" val="15910502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2B7091-5F0B-43F8-BCC6-272848F554E5}" type="slidenum">
              <a:rPr lang="en-US" smtClean="0"/>
              <a:t>18</a:t>
            </a:fld>
            <a:endParaRPr lang="en-US"/>
          </a:p>
        </p:txBody>
      </p:sp>
    </p:spTree>
    <p:extLst>
      <p:ext uri="{BB962C8B-B14F-4D97-AF65-F5344CB8AC3E}">
        <p14:creationId xmlns:p14="http://schemas.microsoft.com/office/powerpoint/2010/main" val="9836959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Many simple robots may be cheaper than a single complex robot capable of accomplishing the task</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If one robot fails, another can replace it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Teams are more efficient in terms of time or energy as they can solve problems synchronously and can cover a larger area</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And some problems are simply impossible for any single robot to do</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Research in multi-agent systems began in the late 1980s [8].</a:t>
            </a:r>
            <a:endParaRPr lang="en-US" dirty="0"/>
          </a:p>
        </p:txBody>
      </p:sp>
      <p:sp>
        <p:nvSpPr>
          <p:cNvPr id="4" name="Slide Number Placeholder 3"/>
          <p:cNvSpPr>
            <a:spLocks noGrp="1"/>
          </p:cNvSpPr>
          <p:nvPr>
            <p:ph type="sldNum" sz="quarter" idx="10"/>
          </p:nvPr>
        </p:nvSpPr>
        <p:spPr/>
        <p:txBody>
          <a:bodyPr/>
          <a:lstStyle/>
          <a:p>
            <a:fld id="{192B7091-5F0B-43F8-BCC6-272848F554E5}" type="slidenum">
              <a:rPr lang="en-US" smtClean="0"/>
              <a:t>2</a:t>
            </a:fld>
            <a:endParaRPr lang="en-US"/>
          </a:p>
        </p:txBody>
      </p:sp>
    </p:spTree>
    <p:extLst>
      <p:ext uri="{BB962C8B-B14F-4D97-AF65-F5344CB8AC3E}">
        <p14:creationId xmlns:p14="http://schemas.microsoft.com/office/powerpoint/2010/main" val="42328743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At first glance, one may assume that swam robotics is the same as multi-robot systems and admittedly there is a good deal of overlap, however, there are also some key distinctions to be made.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Multi-robot systems refers to any number of robots greater than one, swarms refers to many(20+) robots [5].</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motivation for swarms of robots is the same as multi-robot systems with the belief that an increase in the number of robots will correspond to an increase in the benefits. Therefore, a major concern in swarm robotics is scalability. To this end, swarms must be composed of homogeneous groups with distributed decision making with limited or implicit communication [1,5]. Furthermore, swarm research is focused on using agents that are incapable of completing any task they are assigned individually and using implicit communication to achieve an emergent behavior [1,2,5].</a:t>
            </a:r>
          </a:p>
          <a:p>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Homogeneous and heterogeneous are often associated with the physical structure of the robots, but the distinction is determined by capability [2]. If the robots in the group have identical capabilities then they are homogeneous, regardless of their form. And the corollary is true for heterogeneous teams; if the robots have identical physical forms, but different capabilities, then the group is heterogeneous. </a:t>
            </a:r>
          </a:p>
        </p:txBody>
      </p:sp>
      <p:sp>
        <p:nvSpPr>
          <p:cNvPr id="4" name="Slide Number Placeholder 3"/>
          <p:cNvSpPr>
            <a:spLocks noGrp="1"/>
          </p:cNvSpPr>
          <p:nvPr>
            <p:ph type="sldNum" sz="quarter" idx="10"/>
          </p:nvPr>
        </p:nvSpPr>
        <p:spPr/>
        <p:txBody>
          <a:bodyPr/>
          <a:lstStyle/>
          <a:p>
            <a:fld id="{192B7091-5F0B-43F8-BCC6-272848F554E5}" type="slidenum">
              <a:rPr lang="en-US" smtClean="0"/>
              <a:t>3</a:t>
            </a:fld>
            <a:endParaRPr lang="en-US"/>
          </a:p>
        </p:txBody>
      </p:sp>
    </p:spTree>
    <p:extLst>
      <p:ext uri="{BB962C8B-B14F-4D97-AF65-F5344CB8AC3E}">
        <p14:creationId xmlns:p14="http://schemas.microsoft.com/office/powerpoint/2010/main" val="22958317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Centralized approaches have the potential to be complete and to find globally optimal or pareto-optimal (one of several equally optimal) solutions because it has a global view of the world but if the central agent fails the entire team fails [3,4,6]. Physical distance and obstacles between agents can also prevent direct communication between agents, requiring communication chains to relay information to and from a centralized agent [9].</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Decentralized approaches have no guarantees of optimality but are significantly faster and are therefore quicker to react to changes in the environment [3,4,6]. </a:t>
            </a:r>
          </a:p>
          <a:p>
            <a:r>
              <a:rPr lang="en-US" sz="1200" kern="1200" dirty="0">
                <a:solidFill>
                  <a:schemeClr val="tx1"/>
                </a:solidFill>
                <a:effectLst/>
                <a:latin typeface="+mn-lt"/>
                <a:ea typeface="+mn-ea"/>
                <a:cs typeface="+mn-cs"/>
              </a:rPr>
              <a:t>Hierarchical approaches can be considered as a hybrid between centralized and distributed.</a:t>
            </a:r>
          </a:p>
          <a:p>
            <a:r>
              <a:rPr lang="en-US" sz="1200" kern="1200" dirty="0">
                <a:solidFill>
                  <a:schemeClr val="tx1"/>
                </a:solidFill>
                <a:effectLst/>
                <a:latin typeface="+mn-lt"/>
                <a:ea typeface="+mn-ea"/>
                <a:cs typeface="+mn-cs"/>
              </a:rPr>
              <a:t>Fully distributed approaches take full advantage of parallel processing and require less communication between the agents [2,3,10,11].</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When multi-robot planning research began, the work primarily focused on centralized and homogeneous robot systems but have transitioned to distributed and heterogeneous robot systems [7].</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192B7091-5F0B-43F8-BCC6-272848F554E5}" type="slidenum">
              <a:rPr lang="en-US" smtClean="0"/>
              <a:t>4</a:t>
            </a:fld>
            <a:endParaRPr lang="en-US"/>
          </a:p>
        </p:txBody>
      </p:sp>
    </p:spTree>
    <p:extLst>
      <p:ext uri="{BB962C8B-B14F-4D97-AF65-F5344CB8AC3E}">
        <p14:creationId xmlns:p14="http://schemas.microsoft.com/office/powerpoint/2010/main" val="27836420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decomposition of a global task into subtasks and the efficient allocation of tasks to agents is a whole new problem, unique to multi-agent systems.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Often, multi-robot planning papers will only focus on the motion planning part of the planning problem.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alone has </a:t>
            </a:r>
            <a:r>
              <a:rPr lang="x-none" sz="1200" kern="1200" dirty="0">
                <a:solidFill>
                  <a:schemeClr val="tx1"/>
                </a:solidFill>
                <a:effectLst/>
                <a:latin typeface="+mn-lt"/>
                <a:ea typeface="+mn-ea"/>
                <a:cs typeface="+mn-cs"/>
              </a:rPr>
              <a:t>increased complexity </a:t>
            </a:r>
            <a:r>
              <a:rPr lang="en-US" sz="1200" kern="1200" dirty="0">
                <a:solidFill>
                  <a:schemeClr val="tx1"/>
                </a:solidFill>
                <a:effectLst/>
                <a:latin typeface="+mn-lt"/>
                <a:ea typeface="+mn-ea"/>
                <a:cs typeface="+mn-cs"/>
              </a:rPr>
              <a:t>because each robot is a moving obstacle to the other robots</a:t>
            </a:r>
            <a:r>
              <a:rPr lang="x-none" sz="1200" kern="1200" dirty="0">
                <a:solidFill>
                  <a:schemeClr val="tx1"/>
                </a:solidFill>
                <a:effectLst/>
                <a:latin typeface="+mn-lt"/>
                <a:ea typeface="+mn-ea"/>
                <a:cs typeface="+mn-cs"/>
              </a:rPr>
              <a:t>.</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92B7091-5F0B-43F8-BCC6-272848F554E5}" type="slidenum">
              <a:rPr lang="en-US" smtClean="0"/>
              <a:t>5</a:t>
            </a:fld>
            <a:endParaRPr lang="en-US"/>
          </a:p>
        </p:txBody>
      </p:sp>
    </p:spTree>
    <p:extLst>
      <p:ext uri="{BB962C8B-B14F-4D97-AF65-F5344CB8AC3E}">
        <p14:creationId xmlns:p14="http://schemas.microsoft.com/office/powerpoint/2010/main" val="37076703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first step in multi-agent planning is the decomposition of the group’s global task into subtasks.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These subtasks may be such that they can be accomplished by </a:t>
            </a:r>
          </a:p>
          <a:p>
            <a:r>
              <a:rPr lang="en-US" sz="1200" kern="1200" dirty="0">
                <a:solidFill>
                  <a:schemeClr val="tx1"/>
                </a:solidFill>
                <a:effectLst/>
                <a:latin typeface="+mn-lt"/>
                <a:ea typeface="+mn-ea"/>
                <a:cs typeface="+mn-cs"/>
              </a:rPr>
              <a:t>an individual robot (“individual”), </a:t>
            </a:r>
          </a:p>
          <a:p>
            <a:r>
              <a:rPr lang="en-US" sz="1200" kern="1200" dirty="0">
                <a:solidFill>
                  <a:schemeClr val="tx1"/>
                </a:solidFill>
                <a:effectLst/>
                <a:latin typeface="+mn-lt"/>
                <a:ea typeface="+mn-ea"/>
                <a:cs typeface="+mn-cs"/>
              </a:rPr>
              <a:t>several robots working independently and concurrently (“group”) or sequentially (“partitioned”), </a:t>
            </a:r>
          </a:p>
          <a:p>
            <a:r>
              <a:rPr lang="en-US" sz="1200" kern="1200" dirty="0">
                <a:solidFill>
                  <a:schemeClr val="tx1"/>
                </a:solidFill>
                <a:effectLst/>
                <a:latin typeface="+mn-lt"/>
                <a:ea typeface="+mn-ea"/>
                <a:cs typeface="+mn-cs"/>
              </a:rPr>
              <a:t>or several robots working together (“team”) [6].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Within task decomposition and assignment, one can make another distinction between roles and tasks, </a:t>
            </a:r>
          </a:p>
          <a:p>
            <a:r>
              <a:rPr lang="en-US" sz="1200" kern="1200" dirty="0">
                <a:solidFill>
                  <a:schemeClr val="tx1"/>
                </a:solidFill>
                <a:effectLst/>
                <a:latin typeface="+mn-lt"/>
                <a:ea typeface="+mn-ea"/>
                <a:cs typeface="+mn-cs"/>
              </a:rPr>
              <a:t>where roles can be defined by set of tasks and are generally assigned indefinitely, whereas tasks are transient [6]. </a:t>
            </a:r>
          </a:p>
          <a:p>
            <a:r>
              <a:rPr lang="en-US" sz="1200" kern="1200" dirty="0">
                <a:solidFill>
                  <a:schemeClr val="tx1"/>
                </a:solidFill>
                <a:effectLst/>
                <a:latin typeface="+mn-lt"/>
                <a:ea typeface="+mn-ea"/>
                <a:cs typeface="+mn-cs"/>
              </a:rPr>
              <a:t>For a clear example of what a role is, consider offensive and defensive positions on a sports team. </a:t>
            </a:r>
          </a:p>
          <a:p>
            <a:r>
              <a:rPr lang="en-US" sz="1200" kern="1200" dirty="0">
                <a:solidFill>
                  <a:schemeClr val="tx1"/>
                </a:solidFill>
                <a:effectLst/>
                <a:latin typeface="+mn-lt"/>
                <a:ea typeface="+mn-ea"/>
                <a:cs typeface="+mn-cs"/>
              </a:rPr>
              <a:t>Roles are not always considered in the planning methods because they are not applicable to every mission.</a:t>
            </a:r>
          </a:p>
        </p:txBody>
      </p:sp>
      <p:sp>
        <p:nvSpPr>
          <p:cNvPr id="4" name="Slide Number Placeholder 3"/>
          <p:cNvSpPr>
            <a:spLocks noGrp="1"/>
          </p:cNvSpPr>
          <p:nvPr>
            <p:ph type="sldNum" sz="quarter" idx="10"/>
          </p:nvPr>
        </p:nvSpPr>
        <p:spPr/>
        <p:txBody>
          <a:bodyPr/>
          <a:lstStyle/>
          <a:p>
            <a:fld id="{192B7091-5F0B-43F8-BCC6-272848F554E5}" type="slidenum">
              <a:rPr lang="en-US" smtClean="0"/>
              <a:t>6</a:t>
            </a:fld>
            <a:endParaRPr lang="en-US"/>
          </a:p>
        </p:txBody>
      </p:sp>
    </p:spTree>
    <p:extLst>
      <p:ext uri="{BB962C8B-B14F-4D97-AF65-F5344CB8AC3E}">
        <p14:creationId xmlns:p14="http://schemas.microsoft.com/office/powerpoint/2010/main" val="6907487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second step in multi-agent planning is dividing the tasks among the robots.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Despite the division between task allocation and motion planning made here and elsewhere, the two are truly co-dependent, because to make the correct task assignments, the planner must have the motion plans for the potential agents.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 complete plan is not worth computing in highly uncertain or dynamic environments which will require re-planning </a:t>
            </a:r>
          </a:p>
          <a:p>
            <a:r>
              <a:rPr lang="en-US" sz="1200" kern="1200" dirty="0">
                <a:solidFill>
                  <a:schemeClr val="tx1"/>
                </a:solidFill>
                <a:effectLst/>
                <a:latin typeface="+mn-lt"/>
                <a:ea typeface="+mn-ea"/>
                <a:cs typeface="+mn-cs"/>
              </a:rPr>
              <a:t>or when the task is time-sensitive, but this will result in sub-optimal task assignments [3,6].</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Even the relatively simple case of assigning each agent to a single individual task is not a simple matter</a:t>
            </a:r>
          </a:p>
          <a:p>
            <a:r>
              <a:rPr lang="en-US" sz="1200" kern="1200" dirty="0">
                <a:solidFill>
                  <a:schemeClr val="tx1"/>
                </a:solidFill>
                <a:effectLst/>
                <a:latin typeface="+mn-lt"/>
                <a:ea typeface="+mn-ea"/>
                <a:cs typeface="+mn-cs"/>
              </a:rPr>
              <a:t>it is a global optimization problem trying to minimize the sum, average, or maximum cost of the individual agents. </a:t>
            </a:r>
          </a:p>
          <a:p>
            <a:r>
              <a:rPr lang="en-US" sz="1200" kern="1200" dirty="0">
                <a:solidFill>
                  <a:schemeClr val="tx1"/>
                </a:solidFill>
                <a:effectLst/>
                <a:latin typeface="+mn-lt"/>
                <a:ea typeface="+mn-ea"/>
                <a:cs typeface="+mn-cs"/>
              </a:rPr>
              <a:t>In the coupled planning scheme (to be discussed further in the next subsection), every permutation of task assignment would need to be checked, which obviously becomes an intractable approach as the number of robots in the group increases.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Decentralized task allocation is currently dominated by market-based methods. </a:t>
            </a:r>
          </a:p>
          <a:p>
            <a:r>
              <a:rPr lang="en-US" sz="1200" kern="1200" dirty="0">
                <a:solidFill>
                  <a:schemeClr val="tx1"/>
                </a:solidFill>
                <a:effectLst/>
                <a:latin typeface="+mn-lt"/>
                <a:ea typeface="+mn-ea"/>
                <a:cs typeface="+mn-cs"/>
              </a:rPr>
              <a:t>Market-based methods use what is known as an auction, where robots make bids for a task based on the resources they expect to use. </a:t>
            </a:r>
          </a:p>
          <a:p>
            <a:r>
              <a:rPr lang="en-US" sz="1200" kern="1200" dirty="0">
                <a:solidFill>
                  <a:schemeClr val="tx1"/>
                </a:solidFill>
                <a:effectLst/>
                <a:latin typeface="+mn-lt"/>
                <a:ea typeface="+mn-ea"/>
                <a:cs typeface="+mn-cs"/>
              </a:rPr>
              <a:t>Auctions are held by the supervisors in a hierarchy or temporary auctioneers in a distributed organization. </a:t>
            </a:r>
          </a:p>
          <a:p>
            <a:r>
              <a:rPr lang="en-US" sz="1200" kern="1200" dirty="0">
                <a:solidFill>
                  <a:schemeClr val="tx1"/>
                </a:solidFill>
                <a:effectLst/>
                <a:latin typeface="+mn-lt"/>
                <a:ea typeface="+mn-ea"/>
                <a:cs typeface="+mn-cs"/>
              </a:rPr>
              <a:t>In the case</a:t>
            </a:r>
            <a:r>
              <a:rPr lang="x-none" sz="1200" kern="1200" dirty="0">
                <a:solidFill>
                  <a:schemeClr val="tx1"/>
                </a:solidFill>
                <a:effectLst/>
                <a:latin typeface="+mn-lt"/>
                <a:ea typeface="+mn-ea"/>
                <a:cs typeface="+mn-cs"/>
              </a:rPr>
              <a:t> of a highly dynamic environment where suboptimal task assignments are bound to occur</a:t>
            </a:r>
            <a:r>
              <a:rPr lang="en-US" sz="1200" kern="1200" dirty="0">
                <a:solidFill>
                  <a:schemeClr val="tx1"/>
                </a:solidFill>
                <a:effectLst/>
                <a:latin typeface="+mn-lt"/>
                <a:ea typeface="+mn-ea"/>
                <a:cs typeface="+mn-cs"/>
              </a:rPr>
              <a:t>, it </a:t>
            </a:r>
            <a:r>
              <a:rPr lang="x-none" sz="1200" kern="1200" dirty="0">
                <a:solidFill>
                  <a:schemeClr val="tx1"/>
                </a:solidFill>
                <a:effectLst/>
                <a:latin typeface="+mn-lt"/>
                <a:ea typeface="+mn-ea"/>
                <a:cs typeface="+mn-cs"/>
              </a:rPr>
              <a:t>has been proposed</a:t>
            </a:r>
            <a:r>
              <a:rPr lang="en-US" sz="1200" kern="1200" dirty="0">
                <a:solidFill>
                  <a:schemeClr val="tx1"/>
                </a:solidFill>
                <a:effectLst/>
                <a:latin typeface="+mn-lt"/>
                <a:ea typeface="+mn-ea"/>
                <a:cs typeface="+mn-cs"/>
              </a:rPr>
              <a:t> to allow for re-auctioning (or peer-to-peer trading) of task assignments [3]</a:t>
            </a:r>
            <a:r>
              <a:rPr lang="x-none" sz="1200" kern="1200" dirty="0">
                <a:solidFill>
                  <a:schemeClr val="tx1"/>
                </a:solidFill>
                <a:effectLst/>
                <a:latin typeface="+mn-lt"/>
                <a:ea typeface="+mn-ea"/>
                <a:cs typeface="+mn-cs"/>
              </a:rPr>
              <a:t>. However, </a:t>
            </a:r>
            <a:r>
              <a:rPr lang="en-US" sz="1200" kern="1200" dirty="0">
                <a:solidFill>
                  <a:schemeClr val="tx1"/>
                </a:solidFill>
                <a:effectLst/>
                <a:latin typeface="+mn-lt"/>
                <a:ea typeface="+mn-ea"/>
                <a:cs typeface="+mn-cs"/>
              </a:rPr>
              <a:t>switching from one task to another can also be problematic and sub-optimal</a:t>
            </a:r>
            <a:r>
              <a:rPr lang="x-none" sz="1200" kern="1200" dirty="0">
                <a:solidFill>
                  <a:schemeClr val="tx1"/>
                </a:solidFill>
                <a:effectLst/>
                <a:latin typeface="+mn-lt"/>
                <a:ea typeface="+mn-ea"/>
                <a:cs typeface="+mn-cs"/>
              </a:rPr>
              <a:t>, therefore </a:t>
            </a:r>
            <a:r>
              <a:rPr lang="en-US" sz="1200" kern="1200" dirty="0">
                <a:solidFill>
                  <a:schemeClr val="tx1"/>
                </a:solidFill>
                <a:effectLst/>
                <a:latin typeface="+mn-lt"/>
                <a:ea typeface="+mn-ea"/>
                <a:cs typeface="+mn-cs"/>
              </a:rPr>
              <a:t>a cost associated with switching tasks should </a:t>
            </a:r>
            <a:r>
              <a:rPr lang="x-none" sz="1200" kern="1200" dirty="0">
                <a:solidFill>
                  <a:schemeClr val="tx1"/>
                </a:solidFill>
                <a:effectLst/>
                <a:latin typeface="+mn-lt"/>
                <a:ea typeface="+mn-ea"/>
                <a:cs typeface="+mn-cs"/>
              </a:rPr>
              <a:t>also </a:t>
            </a:r>
            <a:r>
              <a:rPr lang="en-US" sz="1200" kern="1200" dirty="0">
                <a:solidFill>
                  <a:schemeClr val="tx1"/>
                </a:solidFill>
                <a:effectLst/>
                <a:latin typeface="+mn-lt"/>
                <a:ea typeface="+mn-ea"/>
                <a:cs typeface="+mn-cs"/>
              </a:rPr>
              <a:t>be included in the bids [3].</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Heterogenous teams make task allocation more difficult because the planner or bidders must understand their unique capabilities and how that factors into task efficiency.</a:t>
            </a:r>
          </a:p>
          <a:p>
            <a:r>
              <a:rPr lang="en-US" sz="1200" kern="1200" dirty="0">
                <a:solidFill>
                  <a:schemeClr val="tx1"/>
                </a:solidFill>
                <a:effectLst/>
                <a:latin typeface="+mn-lt"/>
                <a:ea typeface="+mn-ea"/>
                <a:cs typeface="+mn-cs"/>
              </a:rPr>
              <a:t>Roles can make heterogeneous task allocation easier, as they can essentially subdivide the team into homogeneous groups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Game Theory or Dynamic Programming are required for “team” and “complex” task assignments.</a:t>
            </a:r>
          </a:p>
        </p:txBody>
      </p:sp>
      <p:sp>
        <p:nvSpPr>
          <p:cNvPr id="4" name="Slide Number Placeholder 3"/>
          <p:cNvSpPr>
            <a:spLocks noGrp="1"/>
          </p:cNvSpPr>
          <p:nvPr>
            <p:ph type="sldNum" sz="quarter" idx="10"/>
          </p:nvPr>
        </p:nvSpPr>
        <p:spPr/>
        <p:txBody>
          <a:bodyPr/>
          <a:lstStyle/>
          <a:p>
            <a:fld id="{192B7091-5F0B-43F8-BCC6-272848F554E5}" type="slidenum">
              <a:rPr lang="en-US" smtClean="0"/>
              <a:t>7</a:t>
            </a:fld>
            <a:endParaRPr lang="en-US"/>
          </a:p>
        </p:txBody>
      </p:sp>
    </p:spTree>
    <p:extLst>
      <p:ext uri="{BB962C8B-B14F-4D97-AF65-F5344CB8AC3E}">
        <p14:creationId xmlns:p14="http://schemas.microsoft.com/office/powerpoint/2010/main" val="20429522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Motion planning is commonly divided into coupled and decouple according to how they ensure the coordination of the robots.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Coupled methods are simply extensions of single-robot planners to include all the robots in a single physical or configuration space and have the potential for completeness and optimality.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And Decoupled planners are equivalent to single-robot planners, with additional coordination steps. </a:t>
            </a:r>
          </a:p>
          <a:p>
            <a:r>
              <a:rPr lang="en-US" sz="1200" kern="1200" dirty="0">
                <a:solidFill>
                  <a:schemeClr val="tx1"/>
                </a:solidFill>
                <a:effectLst/>
                <a:latin typeface="+mn-lt"/>
                <a:ea typeface="+mn-ea"/>
                <a:cs typeface="+mn-cs"/>
              </a:rPr>
              <a:t>These planners could be A*, cell decomposition, potential fields, or sampling-based roadmaps.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Unfortunately coupled methods scale exponentially in dimensionality with the number of robots such that even sample-based methods, which are not complete, may be intractable [4].</a:t>
            </a:r>
          </a:p>
          <a:p>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Plan-merging is where planning is conducted in an incremental fashion by all the agents until each has a complete plan without conflict [9,13]. In distributed case, this requires near-constant communication between all agents, and is therefore not considered.</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Decoupled algorithms compute individually optimal paths without considering conflicts with other robots on the team, and coordinate them separately, which ultimately results in sub-optimal solutions but are typically able to compute solutions orders of magnitude faster than coupled planners, making them popular [4].</a:t>
            </a:r>
          </a:p>
          <a:p>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Decoupled algorithms can be subdivided by the way in which they settle conﬂicts as active and passive.  In active decoupled methods, conflicts are dealt with during the initial planning. In passive decoupled methods, collisions are handled through re-planning as they are detected during plan execution [8]. </a:t>
            </a:r>
          </a:p>
          <a:p>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the passive method, when robots come within a certain radius of each other they exchange plans and make the necessary adjustments [2] or use implicit communication (i.e. sensing), where they treat each other as moving obstacles [15,16].</a:t>
            </a:r>
            <a:endParaRPr lang="en-US" dirty="0"/>
          </a:p>
          <a:p>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192B7091-5F0B-43F8-BCC6-272848F554E5}" type="slidenum">
              <a:rPr lang="en-US" smtClean="0"/>
              <a:t>8</a:t>
            </a:fld>
            <a:endParaRPr lang="en-US"/>
          </a:p>
        </p:txBody>
      </p:sp>
    </p:spTree>
    <p:extLst>
      <p:ext uri="{BB962C8B-B14F-4D97-AF65-F5344CB8AC3E}">
        <p14:creationId xmlns:p14="http://schemas.microsoft.com/office/powerpoint/2010/main" val="40646670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Active decouple planning methods can be subdivided into pre-planning, post-planning, and iterative-response [9].</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Pre-planning coordination uses preset conventions sometimes referred to as social laws, such as “keep right” to ensure that plans will work in harmony [2,10]. </a:t>
            </a:r>
          </a:p>
          <a:p>
            <a:r>
              <a:rPr lang="en-US" sz="1200" kern="1200" dirty="0">
                <a:solidFill>
                  <a:schemeClr val="tx1"/>
                </a:solidFill>
                <a:effectLst/>
                <a:latin typeface="+mn-lt"/>
                <a:ea typeface="+mn-ea"/>
                <a:cs typeface="+mn-cs"/>
              </a:rPr>
              <a:t>Pre-planning is not general or adaptable to new situations and is often used for well-known environments such as factories.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Post-planning is where plans are repaired to avoid conflict by local re-planning of the path or velocity tuning according to a priority.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Iterative-response is where the agents makes their plan in a sequence according to priority and take constraints from the agents which have already completed their plans [9].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To be clear, in post-processing, and iterative-response, the higher priority robots are moving obstacles for the lower priority robots which must plan accordingly [4].</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Assigning priorities, used in both post-processing and iterative-response, prior to planning is simple and fast but results in an algorithm which is not complete. Such set priorities cannot solve opposing traffic in a narrow passageway [4]. The better method is to minimize a cost criterion, like in task allocation, such as time discrepancy in task completion, path length, or energy consumption [7,11]. Two simple and fast methods for assigning priorities is according to straight line distance [19] and another is to maximize the number of agents that can move in straight lines [12]. </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92B7091-5F0B-43F8-BCC6-272848F554E5}" type="slidenum">
              <a:rPr lang="en-US" smtClean="0"/>
              <a:t>9</a:t>
            </a:fld>
            <a:endParaRPr lang="en-US"/>
          </a:p>
        </p:txBody>
      </p:sp>
    </p:spTree>
    <p:extLst>
      <p:ext uri="{BB962C8B-B14F-4D97-AF65-F5344CB8AC3E}">
        <p14:creationId xmlns:p14="http://schemas.microsoft.com/office/powerpoint/2010/main" val="12588231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dirty="0"/>
              <a:t>5/1/2018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5/1/2018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5/1/2018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4" name="Text Placeholder 3"/>
          <p:cNvSpPr>
            <a:spLocks noGrp="1"/>
          </p:cNvSpPr>
          <p:nvPr>
            <p:ph type="body" sz="half" idx="13"/>
          </p:nvPr>
        </p:nvSpPr>
        <p:spPr>
          <a:xfrm>
            <a:off x="1930400" y="3771174"/>
            <a:ext cx="7279649" cy="342174"/>
          </a:xfrm>
        </p:spPr>
        <p:txBody>
          <a:bodyPr anchor="t">
            <a:normAutofit/>
          </a:bodyPr>
          <a:lstStyle>
            <a:lvl1pPr marL="0" indent="0">
              <a:buNone/>
              <a:defRPr lang="en-US" sz="1400" b="0" i="0" kern="1200" cap="small" dirty="0">
                <a:solidFill>
                  <a:schemeClr val="accent1"/>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5/1/2018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
        <p:nvSpPr>
          <p:cNvPr id="9" name="TextBox 8"/>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
        <p:nvSpPr>
          <p:cNvPr id="13" name="TextBox 12"/>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5/1/2018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5/1/2018</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5/1/2018</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5/1/2018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5/1/2018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5/1/2018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5/1/2018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509A250-FF31-4206-8172-F9D3106AACB1}" type="datetimeFigureOut">
              <a:rPr lang="en-US" dirty="0"/>
              <a:t>5/1/2018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509A250-FF31-4206-8172-F9D3106AACB1}" type="datetimeFigureOut">
              <a:rPr lang="en-US" dirty="0"/>
              <a:t>5/1/2018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4509A250-FF31-4206-8172-F9D3106AACB1}" type="datetimeFigureOut">
              <a:rPr lang="en-US" dirty="0"/>
              <a:t>5/1/2018</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509A250-FF31-4206-8172-F9D3106AACB1}" type="datetimeFigureOut">
              <a:rPr lang="en-US" dirty="0"/>
              <a:t>5/1/2018</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4"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7" name="Date Placeholder 4"/>
          <p:cNvSpPr>
            <a:spLocks noGrp="1"/>
          </p:cNvSpPr>
          <p:nvPr>
            <p:ph type="dt" sz="half" idx="10"/>
          </p:nvPr>
        </p:nvSpPr>
        <p:spPr/>
        <p:txBody>
          <a:bodyPr/>
          <a:lstStyle/>
          <a:p>
            <a:fld id="{4509A250-FF31-4206-8172-F9D3106AACB1}" type="datetimeFigureOut">
              <a:rPr lang="en-US" dirty="0"/>
              <a:t>5/1/2018</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5/1/2018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9012"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509A250-FF31-4206-8172-F9D3106AACB1}" type="datetimeFigureOut">
              <a:rPr lang="en-US" dirty="0"/>
              <a:t>5/1/2018</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02111984F565}" type="slidenum">
              <a:rPr lang="en-US" dirty="0"/>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64" r:id="rId12"/>
    <p:sldLayoutId id="2147483662" r:id="rId13"/>
    <p:sldLayoutId id="2147483669" r:id="rId14"/>
    <p:sldLayoutId id="2147483670" r:id="rId15"/>
    <p:sldLayoutId id="2147483658" r:id="rId16"/>
    <p:sldLayoutId id="2147483659"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8.svg"/><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8" Type="http://schemas.openxmlformats.org/officeDocument/2006/relationships/image" Target="../media/image8.svg"/><Relationship Id="rId13" Type="http://schemas.openxmlformats.org/officeDocument/2006/relationships/image" Target="../media/image35.png"/><Relationship Id="rId3" Type="http://schemas.openxmlformats.org/officeDocument/2006/relationships/image" Target="../media/image75.png"/><Relationship Id="rId7" Type="http://schemas.openxmlformats.org/officeDocument/2006/relationships/image" Target="../media/image7.png"/><Relationship Id="rId12" Type="http://schemas.openxmlformats.org/officeDocument/2006/relationships/image" Target="../media/image82.sv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78.svg"/><Relationship Id="rId11" Type="http://schemas.openxmlformats.org/officeDocument/2006/relationships/image" Target="../media/image81.png"/><Relationship Id="rId5" Type="http://schemas.openxmlformats.org/officeDocument/2006/relationships/image" Target="../media/image77.png"/><Relationship Id="rId10" Type="http://schemas.openxmlformats.org/officeDocument/2006/relationships/image" Target="../media/image80.svg"/><Relationship Id="rId4" Type="http://schemas.openxmlformats.org/officeDocument/2006/relationships/image" Target="../media/image76.svg"/><Relationship Id="rId9" Type="http://schemas.openxmlformats.org/officeDocument/2006/relationships/image" Target="../media/image79.png"/><Relationship Id="rId14" Type="http://schemas.openxmlformats.org/officeDocument/2006/relationships/image" Target="../media/image36.svg"/></Relationships>
</file>

<file path=ppt/slides/_rels/slide11.xml.rels><?xml version="1.0" encoding="UTF-8" standalone="yes"?>
<Relationships xmlns="http://schemas.openxmlformats.org/package/2006/relationships"><Relationship Id="rId8" Type="http://schemas.openxmlformats.org/officeDocument/2006/relationships/image" Target="../media/image8.svg"/><Relationship Id="rId13" Type="http://schemas.openxmlformats.org/officeDocument/2006/relationships/image" Target="../media/image91.png"/><Relationship Id="rId18" Type="http://schemas.openxmlformats.org/officeDocument/2006/relationships/image" Target="../media/image96.svg"/><Relationship Id="rId3" Type="http://schemas.openxmlformats.org/officeDocument/2006/relationships/image" Target="../media/image83.png"/><Relationship Id="rId7" Type="http://schemas.openxmlformats.org/officeDocument/2006/relationships/image" Target="../media/image7.png"/><Relationship Id="rId12" Type="http://schemas.openxmlformats.org/officeDocument/2006/relationships/image" Target="../media/image90.svg"/><Relationship Id="rId17" Type="http://schemas.openxmlformats.org/officeDocument/2006/relationships/image" Target="../media/image95.png"/><Relationship Id="rId2" Type="http://schemas.openxmlformats.org/officeDocument/2006/relationships/notesSlide" Target="../notesSlides/notesSlide11.xml"/><Relationship Id="rId16" Type="http://schemas.openxmlformats.org/officeDocument/2006/relationships/image" Target="../media/image94.svg"/><Relationship Id="rId20" Type="http://schemas.openxmlformats.org/officeDocument/2006/relationships/image" Target="../media/image98.svg"/><Relationship Id="rId1" Type="http://schemas.openxmlformats.org/officeDocument/2006/relationships/slideLayout" Target="../slideLayouts/slideLayout2.xml"/><Relationship Id="rId6" Type="http://schemas.openxmlformats.org/officeDocument/2006/relationships/image" Target="../media/image86.svg"/><Relationship Id="rId11" Type="http://schemas.openxmlformats.org/officeDocument/2006/relationships/image" Target="../media/image89.png"/><Relationship Id="rId5" Type="http://schemas.openxmlformats.org/officeDocument/2006/relationships/image" Target="../media/image85.png"/><Relationship Id="rId15" Type="http://schemas.openxmlformats.org/officeDocument/2006/relationships/image" Target="../media/image93.png"/><Relationship Id="rId10" Type="http://schemas.openxmlformats.org/officeDocument/2006/relationships/image" Target="../media/image88.svg"/><Relationship Id="rId19" Type="http://schemas.openxmlformats.org/officeDocument/2006/relationships/image" Target="../media/image97.png"/><Relationship Id="rId4" Type="http://schemas.openxmlformats.org/officeDocument/2006/relationships/image" Target="../media/image84.svg"/><Relationship Id="rId9" Type="http://schemas.openxmlformats.org/officeDocument/2006/relationships/image" Target="../media/image87.png"/><Relationship Id="rId14" Type="http://schemas.openxmlformats.org/officeDocument/2006/relationships/image" Target="../media/image92.svg"/></Relationships>
</file>

<file path=ppt/slides/_rels/slide12.xml.rels><?xml version="1.0" encoding="UTF-8" standalone="yes"?>
<Relationships xmlns="http://schemas.openxmlformats.org/package/2006/relationships"><Relationship Id="rId8" Type="http://schemas.openxmlformats.org/officeDocument/2006/relationships/image" Target="../media/image102.svg"/><Relationship Id="rId13" Type="http://schemas.openxmlformats.org/officeDocument/2006/relationships/image" Target="../media/image107.png"/><Relationship Id="rId3" Type="http://schemas.openxmlformats.org/officeDocument/2006/relationships/image" Target="../media/image99.png"/><Relationship Id="rId7" Type="http://schemas.openxmlformats.org/officeDocument/2006/relationships/image" Target="../media/image101.png"/><Relationship Id="rId12" Type="http://schemas.openxmlformats.org/officeDocument/2006/relationships/image" Target="../media/image106.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8.svg"/><Relationship Id="rId11" Type="http://schemas.openxmlformats.org/officeDocument/2006/relationships/image" Target="../media/image105.png"/><Relationship Id="rId5" Type="http://schemas.openxmlformats.org/officeDocument/2006/relationships/image" Target="../media/image7.png"/><Relationship Id="rId15" Type="http://schemas.openxmlformats.org/officeDocument/2006/relationships/image" Target="../media/image109.png"/><Relationship Id="rId10" Type="http://schemas.openxmlformats.org/officeDocument/2006/relationships/image" Target="../media/image104.png"/><Relationship Id="rId4" Type="http://schemas.openxmlformats.org/officeDocument/2006/relationships/image" Target="../media/image100.svg"/><Relationship Id="rId9" Type="http://schemas.openxmlformats.org/officeDocument/2006/relationships/image" Target="../media/image103.png"/><Relationship Id="rId14" Type="http://schemas.openxmlformats.org/officeDocument/2006/relationships/image" Target="../media/image108.png"/></Relationships>
</file>

<file path=ppt/slides/_rels/slide13.xml.rels><?xml version="1.0" encoding="UTF-8" standalone="yes"?>
<Relationships xmlns="http://schemas.openxmlformats.org/package/2006/relationships"><Relationship Id="rId8" Type="http://schemas.openxmlformats.org/officeDocument/2006/relationships/image" Target="../media/image101.png"/><Relationship Id="rId3" Type="http://schemas.openxmlformats.org/officeDocument/2006/relationships/notesSlide" Target="../notesSlides/notesSlide13.xml"/><Relationship Id="rId7" Type="http://schemas.openxmlformats.org/officeDocument/2006/relationships/image" Target="../media/image8.svg"/><Relationship Id="rId2" Type="http://schemas.openxmlformats.org/officeDocument/2006/relationships/slideLayout" Target="../slideLayouts/slideLayout2.xml"/><Relationship Id="rId1" Type="http://schemas.openxmlformats.org/officeDocument/2006/relationships/video" Target="https://www.youtube.com/embed/OzXUV4GQ7Qs" TargetMode="External"/><Relationship Id="rId6" Type="http://schemas.openxmlformats.org/officeDocument/2006/relationships/image" Target="../media/image7.png"/><Relationship Id="rId5" Type="http://schemas.openxmlformats.org/officeDocument/2006/relationships/image" Target="../media/image100.svg"/><Relationship Id="rId10" Type="http://schemas.openxmlformats.org/officeDocument/2006/relationships/image" Target="../media/image110.jpeg"/><Relationship Id="rId4" Type="http://schemas.openxmlformats.org/officeDocument/2006/relationships/image" Target="../media/image99.png"/><Relationship Id="rId9" Type="http://schemas.openxmlformats.org/officeDocument/2006/relationships/image" Target="../media/image102.svg"/></Relationships>
</file>

<file path=ppt/slides/_rels/slide14.xml.rels><?xml version="1.0" encoding="UTF-8" standalone="yes"?>
<Relationships xmlns="http://schemas.openxmlformats.org/package/2006/relationships"><Relationship Id="rId8" Type="http://schemas.openxmlformats.org/officeDocument/2006/relationships/image" Target="../media/image112.svg"/><Relationship Id="rId13" Type="http://schemas.openxmlformats.org/officeDocument/2006/relationships/image" Target="../media/image43.png"/><Relationship Id="rId3" Type="http://schemas.openxmlformats.org/officeDocument/2006/relationships/image" Target="../media/image7.png"/><Relationship Id="rId7" Type="http://schemas.openxmlformats.org/officeDocument/2006/relationships/image" Target="../media/image111.png"/><Relationship Id="rId12" Type="http://schemas.openxmlformats.org/officeDocument/2006/relationships/image" Target="../media/image114.sv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76.svg"/><Relationship Id="rId11" Type="http://schemas.openxmlformats.org/officeDocument/2006/relationships/image" Target="../media/image113.png"/><Relationship Id="rId5" Type="http://schemas.openxmlformats.org/officeDocument/2006/relationships/image" Target="../media/image75.png"/><Relationship Id="rId10" Type="http://schemas.openxmlformats.org/officeDocument/2006/relationships/image" Target="../media/image60.svg"/><Relationship Id="rId4" Type="http://schemas.openxmlformats.org/officeDocument/2006/relationships/image" Target="../media/image8.svg"/><Relationship Id="rId9" Type="http://schemas.openxmlformats.org/officeDocument/2006/relationships/image" Target="../media/image59.png"/><Relationship Id="rId14" Type="http://schemas.openxmlformats.org/officeDocument/2006/relationships/image" Target="../media/image44.svg"/></Relationships>
</file>

<file path=ppt/slides/_rels/slide15.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8.svg"/><Relationship Id="rId5" Type="http://schemas.openxmlformats.org/officeDocument/2006/relationships/image" Target="../media/image7.png"/><Relationship Id="rId4" Type="http://schemas.microsoft.com/office/2007/relationships/hdphoto" Target="../media/hdphoto1.wdp"/></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8.svg"/></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8.svg"/></Relationships>
</file>

<file path=ppt/slides/_rels/slide18.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8.svg"/><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8" Type="http://schemas.openxmlformats.org/officeDocument/2006/relationships/image" Target="../media/image14.svg"/><Relationship Id="rId13" Type="http://schemas.openxmlformats.org/officeDocument/2006/relationships/image" Target="../media/image17.png"/><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image" Target="../media/image8.svg"/><Relationship Id="rId2" Type="http://schemas.openxmlformats.org/officeDocument/2006/relationships/notesSlide" Target="../notesSlides/notesSlide2.xml"/><Relationship Id="rId16" Type="http://schemas.openxmlformats.org/officeDocument/2006/relationships/hyperlink" Target="https://creativecommons.org/licenses/by-nc/4.0/" TargetMode="External"/><Relationship Id="rId1" Type="http://schemas.openxmlformats.org/officeDocument/2006/relationships/slideLayout" Target="../slideLayouts/slideLayout2.xml"/><Relationship Id="rId6" Type="http://schemas.openxmlformats.org/officeDocument/2006/relationships/image" Target="../media/image12.svg"/><Relationship Id="rId11" Type="http://schemas.openxmlformats.org/officeDocument/2006/relationships/image" Target="../media/image7.png"/><Relationship Id="rId5" Type="http://schemas.openxmlformats.org/officeDocument/2006/relationships/image" Target="../media/image11.png"/><Relationship Id="rId15" Type="http://schemas.openxmlformats.org/officeDocument/2006/relationships/hyperlink" Target="https://usilive.org/opinions/applying-swarm-theory-to-networked-union-organising/" TargetMode="External"/><Relationship Id="rId10" Type="http://schemas.openxmlformats.org/officeDocument/2006/relationships/image" Target="../media/image16.svg"/><Relationship Id="rId4" Type="http://schemas.openxmlformats.org/officeDocument/2006/relationships/image" Target="../media/image10.svg"/><Relationship Id="rId9" Type="http://schemas.openxmlformats.org/officeDocument/2006/relationships/image" Target="../media/image15.png"/><Relationship Id="rId14" Type="http://schemas.openxmlformats.org/officeDocument/2006/relationships/image" Target="../media/image18.svg"/></Relationships>
</file>

<file path=ppt/slides/_rels/slide3.xml.rels><?xml version="1.0" encoding="UTF-8" standalone="yes"?>
<Relationships xmlns="http://schemas.openxmlformats.org/package/2006/relationships"><Relationship Id="rId8" Type="http://schemas.openxmlformats.org/officeDocument/2006/relationships/image" Target="../media/image24.svg"/><Relationship Id="rId13" Type="http://schemas.openxmlformats.org/officeDocument/2006/relationships/image" Target="../media/image7.png"/><Relationship Id="rId3" Type="http://schemas.openxmlformats.org/officeDocument/2006/relationships/image" Target="../media/image19.png"/><Relationship Id="rId7" Type="http://schemas.openxmlformats.org/officeDocument/2006/relationships/image" Target="../media/image23.png"/><Relationship Id="rId12" Type="http://schemas.openxmlformats.org/officeDocument/2006/relationships/image" Target="../media/image28.svg"/><Relationship Id="rId2" Type="http://schemas.openxmlformats.org/officeDocument/2006/relationships/notesSlide" Target="../notesSlides/notesSlide3.xml"/><Relationship Id="rId16" Type="http://schemas.openxmlformats.org/officeDocument/2006/relationships/image" Target="../media/image30.svg"/><Relationship Id="rId1" Type="http://schemas.openxmlformats.org/officeDocument/2006/relationships/slideLayout" Target="../slideLayouts/slideLayout2.xml"/><Relationship Id="rId6" Type="http://schemas.openxmlformats.org/officeDocument/2006/relationships/image" Target="../media/image22.svg"/><Relationship Id="rId11" Type="http://schemas.openxmlformats.org/officeDocument/2006/relationships/image" Target="../media/image27.png"/><Relationship Id="rId5" Type="http://schemas.openxmlformats.org/officeDocument/2006/relationships/image" Target="../media/image21.png"/><Relationship Id="rId15" Type="http://schemas.openxmlformats.org/officeDocument/2006/relationships/image" Target="../media/image29.png"/><Relationship Id="rId10" Type="http://schemas.openxmlformats.org/officeDocument/2006/relationships/image" Target="../media/image26.svg"/><Relationship Id="rId4" Type="http://schemas.openxmlformats.org/officeDocument/2006/relationships/image" Target="../media/image20.svg"/><Relationship Id="rId9" Type="http://schemas.openxmlformats.org/officeDocument/2006/relationships/image" Target="../media/image25.png"/><Relationship Id="rId14" Type="http://schemas.openxmlformats.org/officeDocument/2006/relationships/image" Target="../media/image8.svg"/></Relationships>
</file>

<file path=ppt/slides/_rels/slide4.xml.rels><?xml version="1.0" encoding="UTF-8" standalone="yes"?>
<Relationships xmlns="http://schemas.openxmlformats.org/package/2006/relationships"><Relationship Id="rId8" Type="http://schemas.openxmlformats.org/officeDocument/2006/relationships/image" Target="../media/image34.svg"/><Relationship Id="rId13" Type="http://schemas.openxmlformats.org/officeDocument/2006/relationships/image" Target="../media/image37.png"/><Relationship Id="rId3" Type="http://schemas.openxmlformats.org/officeDocument/2006/relationships/image" Target="../media/image19.png"/><Relationship Id="rId7" Type="http://schemas.openxmlformats.org/officeDocument/2006/relationships/image" Target="../media/image33.png"/><Relationship Id="rId12" Type="http://schemas.openxmlformats.org/officeDocument/2006/relationships/image" Target="../media/image36.svg"/><Relationship Id="rId2" Type="http://schemas.openxmlformats.org/officeDocument/2006/relationships/notesSlide" Target="../notesSlides/notesSlide4.xml"/><Relationship Id="rId16" Type="http://schemas.openxmlformats.org/officeDocument/2006/relationships/image" Target="../media/image8.svg"/><Relationship Id="rId1" Type="http://schemas.openxmlformats.org/officeDocument/2006/relationships/slideLayout" Target="../slideLayouts/slideLayout2.xml"/><Relationship Id="rId6" Type="http://schemas.openxmlformats.org/officeDocument/2006/relationships/image" Target="../media/image32.svg"/><Relationship Id="rId11" Type="http://schemas.openxmlformats.org/officeDocument/2006/relationships/image" Target="../media/image35.png"/><Relationship Id="rId5" Type="http://schemas.openxmlformats.org/officeDocument/2006/relationships/image" Target="../media/image31.png"/><Relationship Id="rId15" Type="http://schemas.openxmlformats.org/officeDocument/2006/relationships/image" Target="../media/image7.png"/><Relationship Id="rId10" Type="http://schemas.openxmlformats.org/officeDocument/2006/relationships/image" Target="../media/image22.svg"/><Relationship Id="rId4" Type="http://schemas.openxmlformats.org/officeDocument/2006/relationships/image" Target="../media/image20.svg"/><Relationship Id="rId9" Type="http://schemas.openxmlformats.org/officeDocument/2006/relationships/image" Target="../media/image21.png"/><Relationship Id="rId14" Type="http://schemas.openxmlformats.org/officeDocument/2006/relationships/image" Target="../media/image38.svg"/></Relationships>
</file>

<file path=ppt/slides/_rels/slide5.xml.rels><?xml version="1.0" encoding="UTF-8" standalone="yes"?>
<Relationships xmlns="http://schemas.openxmlformats.org/package/2006/relationships"><Relationship Id="rId8" Type="http://schemas.openxmlformats.org/officeDocument/2006/relationships/image" Target="../media/image44.svg"/><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42.svg"/><Relationship Id="rId5" Type="http://schemas.openxmlformats.org/officeDocument/2006/relationships/image" Target="../media/image41.png"/><Relationship Id="rId10" Type="http://schemas.openxmlformats.org/officeDocument/2006/relationships/image" Target="../media/image8.svg"/><Relationship Id="rId4" Type="http://schemas.openxmlformats.org/officeDocument/2006/relationships/image" Target="../media/image40.svg"/><Relationship Id="rId9" Type="http://schemas.openxmlformats.org/officeDocument/2006/relationships/image" Target="../media/image7.png"/></Relationships>
</file>

<file path=ppt/slides/_rels/slide6.xml.rels><?xml version="1.0" encoding="UTF-8" standalone="yes"?>
<Relationships xmlns="http://schemas.openxmlformats.org/package/2006/relationships"><Relationship Id="rId8" Type="http://schemas.openxmlformats.org/officeDocument/2006/relationships/image" Target="../media/image46.sv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42.svg"/></Relationships>
</file>

<file path=ppt/slides/_rels/slide7.xml.rels><?xml version="1.0" encoding="UTF-8" standalone="yes"?>
<Relationships xmlns="http://schemas.openxmlformats.org/package/2006/relationships"><Relationship Id="rId8" Type="http://schemas.openxmlformats.org/officeDocument/2006/relationships/image" Target="../media/image50.svg"/><Relationship Id="rId13" Type="http://schemas.openxmlformats.org/officeDocument/2006/relationships/image" Target="../media/image53.png"/><Relationship Id="rId18" Type="http://schemas.openxmlformats.org/officeDocument/2006/relationships/image" Target="../media/image58.svg"/><Relationship Id="rId3" Type="http://schemas.openxmlformats.org/officeDocument/2006/relationships/image" Target="../media/image47.png"/><Relationship Id="rId21" Type="http://schemas.openxmlformats.org/officeDocument/2006/relationships/image" Target="../media/image27.png"/><Relationship Id="rId7" Type="http://schemas.openxmlformats.org/officeDocument/2006/relationships/image" Target="../media/image49.png"/><Relationship Id="rId12" Type="http://schemas.openxmlformats.org/officeDocument/2006/relationships/image" Target="../media/image8.svg"/><Relationship Id="rId17" Type="http://schemas.openxmlformats.org/officeDocument/2006/relationships/image" Target="../media/image57.png"/><Relationship Id="rId2" Type="http://schemas.openxmlformats.org/officeDocument/2006/relationships/notesSlide" Target="../notesSlides/notesSlide7.xml"/><Relationship Id="rId16" Type="http://schemas.openxmlformats.org/officeDocument/2006/relationships/image" Target="../media/image56.svg"/><Relationship Id="rId20" Type="http://schemas.openxmlformats.org/officeDocument/2006/relationships/image" Target="../media/image26.svg"/><Relationship Id="rId1" Type="http://schemas.openxmlformats.org/officeDocument/2006/relationships/slideLayout" Target="../slideLayouts/slideLayout2.xml"/><Relationship Id="rId6" Type="http://schemas.openxmlformats.org/officeDocument/2006/relationships/image" Target="../media/image44.svg"/><Relationship Id="rId11" Type="http://schemas.openxmlformats.org/officeDocument/2006/relationships/image" Target="../media/image7.png"/><Relationship Id="rId5" Type="http://schemas.openxmlformats.org/officeDocument/2006/relationships/image" Target="../media/image43.png"/><Relationship Id="rId15" Type="http://schemas.openxmlformats.org/officeDocument/2006/relationships/image" Target="../media/image55.png"/><Relationship Id="rId10" Type="http://schemas.openxmlformats.org/officeDocument/2006/relationships/image" Target="../media/image52.svg"/><Relationship Id="rId19" Type="http://schemas.openxmlformats.org/officeDocument/2006/relationships/image" Target="../media/image25.png"/><Relationship Id="rId4" Type="http://schemas.openxmlformats.org/officeDocument/2006/relationships/image" Target="../media/image48.svg"/><Relationship Id="rId9" Type="http://schemas.openxmlformats.org/officeDocument/2006/relationships/image" Target="../media/image51.png"/><Relationship Id="rId14" Type="http://schemas.openxmlformats.org/officeDocument/2006/relationships/image" Target="../media/image54.svg"/><Relationship Id="rId22" Type="http://schemas.openxmlformats.org/officeDocument/2006/relationships/image" Target="../media/image28.svg"/></Relationships>
</file>

<file path=ppt/slides/_rels/slide8.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59.png"/><Relationship Id="rId7" Type="http://schemas.openxmlformats.org/officeDocument/2006/relationships/image" Target="../media/image7.png"/><Relationship Id="rId12" Type="http://schemas.openxmlformats.org/officeDocument/2006/relationships/image" Target="../media/image66.sv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62.svg"/><Relationship Id="rId11" Type="http://schemas.openxmlformats.org/officeDocument/2006/relationships/image" Target="../media/image65.png"/><Relationship Id="rId5" Type="http://schemas.openxmlformats.org/officeDocument/2006/relationships/image" Target="../media/image61.png"/><Relationship Id="rId10" Type="http://schemas.openxmlformats.org/officeDocument/2006/relationships/image" Target="../media/image64.svg"/><Relationship Id="rId4" Type="http://schemas.openxmlformats.org/officeDocument/2006/relationships/image" Target="../media/image60.svg"/><Relationship Id="rId9" Type="http://schemas.openxmlformats.org/officeDocument/2006/relationships/image" Target="../media/image63.png"/></Relationships>
</file>

<file path=ppt/slides/_rels/slide9.xml.rels><?xml version="1.0" encoding="UTF-8" standalone="yes"?>
<Relationships xmlns="http://schemas.openxmlformats.org/package/2006/relationships"><Relationship Id="rId8" Type="http://schemas.openxmlformats.org/officeDocument/2006/relationships/image" Target="../media/image72.svg"/><Relationship Id="rId13" Type="http://schemas.openxmlformats.org/officeDocument/2006/relationships/image" Target="../media/image7.png"/><Relationship Id="rId3" Type="http://schemas.openxmlformats.org/officeDocument/2006/relationships/image" Target="../media/image67.png"/><Relationship Id="rId7" Type="http://schemas.openxmlformats.org/officeDocument/2006/relationships/image" Target="../media/image71.png"/><Relationship Id="rId12" Type="http://schemas.openxmlformats.org/officeDocument/2006/relationships/image" Target="../media/image74.sv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70.svg"/><Relationship Id="rId11" Type="http://schemas.openxmlformats.org/officeDocument/2006/relationships/image" Target="../media/image73.png"/><Relationship Id="rId5" Type="http://schemas.openxmlformats.org/officeDocument/2006/relationships/image" Target="../media/image69.png"/><Relationship Id="rId10" Type="http://schemas.openxmlformats.org/officeDocument/2006/relationships/image" Target="../media/image62.svg"/><Relationship Id="rId4" Type="http://schemas.openxmlformats.org/officeDocument/2006/relationships/image" Target="../media/image68.svg"/><Relationship Id="rId9" Type="http://schemas.openxmlformats.org/officeDocument/2006/relationships/image" Target="../media/image61.png"/><Relationship Id="rId14" Type="http://schemas.openxmlformats.org/officeDocument/2006/relationships/image" Target="../media/image8.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C5E922-08FF-4810-BC02-F8C8D37191F4}"/>
              </a:ext>
            </a:extLst>
          </p:cNvPr>
          <p:cNvSpPr>
            <a:spLocks noGrp="1"/>
          </p:cNvSpPr>
          <p:nvPr>
            <p:ph type="ctrTitle"/>
          </p:nvPr>
        </p:nvSpPr>
        <p:spPr/>
        <p:txBody>
          <a:bodyPr/>
          <a:lstStyle/>
          <a:p>
            <a:r>
              <a:rPr lang="en-US" dirty="0">
                <a:effectLst>
                  <a:outerShdw blurRad="38100" dist="38100" dir="2700000" algn="tl">
                    <a:srgbClr val="000000">
                      <a:alpha val="43137"/>
                    </a:srgbClr>
                  </a:outerShdw>
                </a:effectLst>
              </a:rPr>
              <a:t>A Summary of Multi-Robot Planning Methods</a:t>
            </a:r>
            <a:br>
              <a:rPr lang="en-US" dirty="0"/>
            </a:br>
            <a:endParaRPr lang="en-US" dirty="0"/>
          </a:p>
        </p:txBody>
      </p:sp>
      <p:sp>
        <p:nvSpPr>
          <p:cNvPr id="3" name="Subtitle 2">
            <a:extLst>
              <a:ext uri="{FF2B5EF4-FFF2-40B4-BE49-F238E27FC236}">
                <a16:creationId xmlns:a16="http://schemas.microsoft.com/office/drawing/2014/main" id="{4CBFB0E8-BCD8-4A7A-827B-4F29483A9AE9}"/>
              </a:ext>
            </a:extLst>
          </p:cNvPr>
          <p:cNvSpPr>
            <a:spLocks noGrp="1"/>
          </p:cNvSpPr>
          <p:nvPr>
            <p:ph type="subTitle" idx="1"/>
          </p:nvPr>
        </p:nvSpPr>
        <p:spPr>
          <a:xfrm>
            <a:off x="1154955" y="4777380"/>
            <a:ext cx="8825658" cy="1203542"/>
          </a:xfrm>
        </p:spPr>
        <p:txBody>
          <a:bodyPr>
            <a:normAutofit/>
          </a:bodyPr>
          <a:lstStyle/>
          <a:p>
            <a:r>
              <a:rPr lang="en-US" sz="2900" dirty="0"/>
              <a:t>David A Smart</a:t>
            </a:r>
            <a:br>
              <a:rPr lang="en-US" sz="2900" dirty="0"/>
            </a:br>
            <a:r>
              <a:rPr lang="en-US" sz="2900" dirty="0"/>
              <a:t>ENPM 661 – 0101</a:t>
            </a:r>
          </a:p>
          <a:p>
            <a:endParaRPr lang="en-US" dirty="0"/>
          </a:p>
        </p:txBody>
      </p:sp>
      <p:pic>
        <p:nvPicPr>
          <p:cNvPr id="2054" name="Picture 6" descr="Image result for terps engineering logo">
            <a:extLst>
              <a:ext uri="{FF2B5EF4-FFF2-40B4-BE49-F238E27FC236}">
                <a16:creationId xmlns:a16="http://schemas.microsoft.com/office/drawing/2014/main" id="{3C7FF6DF-0E10-4250-A1D2-64D70B54F3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37848" y="5561888"/>
            <a:ext cx="5752734" cy="1021598"/>
          </a:xfrm>
          <a:prstGeom prst="rect">
            <a:avLst/>
          </a:prstGeom>
          <a:noFill/>
          <a:extLst>
            <a:ext uri="{909E8E84-426E-40DD-AFC4-6F175D3DCCD1}">
              <a14:hiddenFill xmlns:a14="http://schemas.microsoft.com/office/drawing/2010/main">
                <a:solidFill>
                  <a:srgbClr val="FFFFFF"/>
                </a:solidFill>
              </a14:hiddenFill>
            </a:ext>
          </a:extLst>
        </p:spPr>
      </p:pic>
      <p:pic>
        <p:nvPicPr>
          <p:cNvPr id="10" name="Graphic 9" descr="Gears">
            <a:extLst>
              <a:ext uri="{FF2B5EF4-FFF2-40B4-BE49-F238E27FC236}">
                <a16:creationId xmlns:a16="http://schemas.microsoft.com/office/drawing/2014/main" id="{25EEAE78-E103-44B7-8BE5-EEF26BD4037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322768" y="253048"/>
            <a:ext cx="914400" cy="914400"/>
          </a:xfrm>
          <a:prstGeom prst="rect">
            <a:avLst/>
          </a:prstGeom>
        </p:spPr>
      </p:pic>
    </p:spTree>
    <p:extLst>
      <p:ext uri="{BB962C8B-B14F-4D97-AF65-F5344CB8AC3E}">
        <p14:creationId xmlns:p14="http://schemas.microsoft.com/office/powerpoint/2010/main" val="31250205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07A8A4-E224-49C1-8990-09DB4A58DB8E}"/>
              </a:ext>
            </a:extLst>
          </p:cNvPr>
          <p:cNvSpPr>
            <a:spLocks noGrp="1"/>
          </p:cNvSpPr>
          <p:nvPr>
            <p:ph type="title"/>
          </p:nvPr>
        </p:nvSpPr>
        <p:spPr/>
        <p:txBody>
          <a:bodyPr/>
          <a:lstStyle/>
          <a:p>
            <a:r>
              <a:rPr lang="en-US" b="1" cap="small" dirty="0"/>
              <a:t>Communication</a:t>
            </a:r>
            <a:endParaRPr lang="en-US" dirty="0"/>
          </a:p>
        </p:txBody>
      </p:sp>
      <p:sp>
        <p:nvSpPr>
          <p:cNvPr id="3" name="Content Placeholder 2">
            <a:extLst>
              <a:ext uri="{FF2B5EF4-FFF2-40B4-BE49-F238E27FC236}">
                <a16:creationId xmlns:a16="http://schemas.microsoft.com/office/drawing/2014/main" id="{D5AA05E2-D593-4C4C-9317-B8339D917B4E}"/>
              </a:ext>
            </a:extLst>
          </p:cNvPr>
          <p:cNvSpPr>
            <a:spLocks noGrp="1"/>
          </p:cNvSpPr>
          <p:nvPr>
            <p:ph idx="1"/>
          </p:nvPr>
        </p:nvSpPr>
        <p:spPr/>
        <p:txBody>
          <a:bodyPr/>
          <a:lstStyle/>
          <a:p>
            <a:r>
              <a:rPr lang="en-US" sz="3600" dirty="0"/>
              <a:t>Not Free …</a:t>
            </a:r>
          </a:p>
          <a:p>
            <a:endParaRPr lang="en-US" sz="3600" dirty="0"/>
          </a:p>
          <a:p>
            <a:r>
              <a:rPr lang="en-US" sz="3600" dirty="0"/>
              <a:t>Privacy - Competition</a:t>
            </a:r>
          </a:p>
          <a:p>
            <a:r>
              <a:rPr lang="en-US" sz="3600" dirty="0"/>
              <a:t>Security - Military</a:t>
            </a:r>
          </a:p>
          <a:p>
            <a:endParaRPr lang="en-US" sz="3600" dirty="0"/>
          </a:p>
          <a:p>
            <a:r>
              <a:rPr lang="en-US" sz="3600" dirty="0"/>
              <a:t>Implicit (via Sensing)</a:t>
            </a:r>
          </a:p>
          <a:p>
            <a:endParaRPr lang="en-US" dirty="0"/>
          </a:p>
        </p:txBody>
      </p:sp>
      <p:pic>
        <p:nvPicPr>
          <p:cNvPr id="4" name="Graphic 3" descr="Chat">
            <a:extLst>
              <a:ext uri="{FF2B5EF4-FFF2-40B4-BE49-F238E27FC236}">
                <a16:creationId xmlns:a16="http://schemas.microsoft.com/office/drawing/2014/main" id="{ED9380E6-3C2D-4BF3-A74F-B74793A2DB7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697045" y="-34787"/>
            <a:ext cx="1469867" cy="1469867"/>
          </a:xfrm>
          <a:prstGeom prst="rect">
            <a:avLst/>
          </a:prstGeom>
        </p:spPr>
      </p:pic>
      <p:pic>
        <p:nvPicPr>
          <p:cNvPr id="6" name="Graphic 5" descr="Signal">
            <a:extLst>
              <a:ext uri="{FF2B5EF4-FFF2-40B4-BE49-F238E27FC236}">
                <a16:creationId xmlns:a16="http://schemas.microsoft.com/office/drawing/2014/main" id="{F320CF4B-BF4C-4F06-862B-ECADD4384FF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239845" y="1768150"/>
            <a:ext cx="914400" cy="914400"/>
          </a:xfrm>
          <a:prstGeom prst="rect">
            <a:avLst/>
          </a:prstGeom>
        </p:spPr>
      </p:pic>
      <p:pic>
        <p:nvPicPr>
          <p:cNvPr id="7" name="Graphic 6" descr="Gears">
            <a:extLst>
              <a:ext uri="{FF2B5EF4-FFF2-40B4-BE49-F238E27FC236}">
                <a16:creationId xmlns:a16="http://schemas.microsoft.com/office/drawing/2014/main" id="{2CD4D284-ED25-4E19-A260-42676C9DC4D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322768" y="253048"/>
            <a:ext cx="914400" cy="914400"/>
          </a:xfrm>
          <a:prstGeom prst="rect">
            <a:avLst/>
          </a:prstGeom>
        </p:spPr>
      </p:pic>
      <p:pic>
        <p:nvPicPr>
          <p:cNvPr id="8" name="Graphic 7" descr="Eye">
            <a:extLst>
              <a:ext uri="{FF2B5EF4-FFF2-40B4-BE49-F238E27FC236}">
                <a16:creationId xmlns:a16="http://schemas.microsoft.com/office/drawing/2014/main" id="{6853C17B-EED3-4673-A9C1-49C89D9AF899}"/>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387353" y="3236258"/>
            <a:ext cx="914400" cy="914400"/>
          </a:xfrm>
          <a:prstGeom prst="rect">
            <a:avLst/>
          </a:prstGeom>
        </p:spPr>
      </p:pic>
      <p:pic>
        <p:nvPicPr>
          <p:cNvPr id="10" name="Graphic 9" descr="Lock">
            <a:extLst>
              <a:ext uri="{FF2B5EF4-FFF2-40B4-BE49-F238E27FC236}">
                <a16:creationId xmlns:a16="http://schemas.microsoft.com/office/drawing/2014/main" id="{D37E0762-F353-41CF-9475-11E14393EDA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576582" y="3893128"/>
            <a:ext cx="914400" cy="914400"/>
          </a:xfrm>
          <a:prstGeom prst="rect">
            <a:avLst/>
          </a:prstGeom>
        </p:spPr>
      </p:pic>
      <p:pic>
        <p:nvPicPr>
          <p:cNvPr id="14" name="Graphic 13" descr="Wi-Fi">
            <a:extLst>
              <a:ext uri="{FF2B5EF4-FFF2-40B4-BE49-F238E27FC236}">
                <a16:creationId xmlns:a16="http://schemas.microsoft.com/office/drawing/2014/main" id="{611829BA-54DD-44C3-B452-B5874D1E886F}"/>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rot="5400000">
            <a:off x="5896530" y="5333998"/>
            <a:ext cx="914400" cy="914400"/>
          </a:xfrm>
          <a:prstGeom prst="rect">
            <a:avLst/>
          </a:prstGeom>
        </p:spPr>
      </p:pic>
    </p:spTree>
    <p:extLst>
      <p:ext uri="{BB962C8B-B14F-4D97-AF65-F5344CB8AC3E}">
        <p14:creationId xmlns:p14="http://schemas.microsoft.com/office/powerpoint/2010/main" val="37242915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07A8A4-E224-49C1-8990-09DB4A58DB8E}"/>
              </a:ext>
            </a:extLst>
          </p:cNvPr>
          <p:cNvSpPr>
            <a:spLocks noGrp="1"/>
          </p:cNvSpPr>
          <p:nvPr>
            <p:ph type="title"/>
          </p:nvPr>
        </p:nvSpPr>
        <p:spPr/>
        <p:txBody>
          <a:bodyPr/>
          <a:lstStyle/>
          <a:p>
            <a:r>
              <a:rPr lang="en-US" b="1" cap="small" dirty="0"/>
              <a:t>Challenges + Open Questions</a:t>
            </a:r>
            <a:endParaRPr lang="en-US" dirty="0"/>
          </a:p>
        </p:txBody>
      </p:sp>
      <p:sp>
        <p:nvSpPr>
          <p:cNvPr id="3" name="Content Placeholder 2">
            <a:extLst>
              <a:ext uri="{FF2B5EF4-FFF2-40B4-BE49-F238E27FC236}">
                <a16:creationId xmlns:a16="http://schemas.microsoft.com/office/drawing/2014/main" id="{D5AA05E2-D593-4C4C-9317-B8339D917B4E}"/>
              </a:ext>
            </a:extLst>
          </p:cNvPr>
          <p:cNvSpPr>
            <a:spLocks noGrp="1"/>
          </p:cNvSpPr>
          <p:nvPr>
            <p:ph idx="1"/>
          </p:nvPr>
        </p:nvSpPr>
        <p:spPr>
          <a:xfrm>
            <a:off x="1103313" y="2052918"/>
            <a:ext cx="6371376" cy="4195481"/>
          </a:xfrm>
        </p:spPr>
        <p:txBody>
          <a:bodyPr>
            <a:normAutofit fontScale="77500" lnSpcReduction="20000"/>
          </a:bodyPr>
          <a:lstStyle/>
          <a:p>
            <a:r>
              <a:rPr lang="en-US" sz="3600" dirty="0"/>
              <a:t>“Complex” Tasks</a:t>
            </a:r>
          </a:p>
          <a:p>
            <a:endParaRPr lang="en-US" sz="3600" dirty="0"/>
          </a:p>
          <a:p>
            <a:r>
              <a:rPr lang="en-US" sz="3600" dirty="0"/>
              <a:t>Moving in Formations</a:t>
            </a:r>
          </a:p>
          <a:p>
            <a:endParaRPr lang="en-US" sz="3600" dirty="0"/>
          </a:p>
          <a:p>
            <a:r>
              <a:rPr lang="en-US" sz="3600" dirty="0"/>
              <a:t>Communication Loss = Failure ?</a:t>
            </a:r>
          </a:p>
          <a:p>
            <a:endParaRPr lang="en-US" sz="3600" dirty="0"/>
          </a:p>
          <a:p>
            <a:r>
              <a:rPr lang="en-US" sz="3600" dirty="0"/>
              <a:t>Easy Human Control</a:t>
            </a:r>
          </a:p>
          <a:p>
            <a:endParaRPr lang="en-US" sz="3600" dirty="0"/>
          </a:p>
          <a:p>
            <a:r>
              <a:rPr lang="en-US" sz="3600" dirty="0"/>
              <a:t>Human Cooperation</a:t>
            </a:r>
          </a:p>
          <a:p>
            <a:endParaRPr lang="en-US" dirty="0"/>
          </a:p>
        </p:txBody>
      </p:sp>
      <p:pic>
        <p:nvPicPr>
          <p:cNvPr id="7" name="Graphic 6" descr="Call center">
            <a:extLst>
              <a:ext uri="{FF2B5EF4-FFF2-40B4-BE49-F238E27FC236}">
                <a16:creationId xmlns:a16="http://schemas.microsoft.com/office/drawing/2014/main" id="{FC4C17C4-3370-4564-9EBF-2C6A459C472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118529" y="4578707"/>
            <a:ext cx="914400" cy="914400"/>
          </a:xfrm>
          <a:prstGeom prst="rect">
            <a:avLst/>
          </a:prstGeom>
        </p:spPr>
      </p:pic>
      <p:pic>
        <p:nvPicPr>
          <p:cNvPr id="8" name="Graphic 7" descr="No sign">
            <a:extLst>
              <a:ext uri="{FF2B5EF4-FFF2-40B4-BE49-F238E27FC236}">
                <a16:creationId xmlns:a16="http://schemas.microsoft.com/office/drawing/2014/main" id="{761F577A-55D7-4056-AAAF-F87B24F3A79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010985" y="3639620"/>
            <a:ext cx="914400" cy="914400"/>
          </a:xfrm>
          <a:prstGeom prst="rect">
            <a:avLst/>
          </a:prstGeom>
        </p:spPr>
      </p:pic>
      <p:pic>
        <p:nvPicPr>
          <p:cNvPr id="13" name="Graphic 12" descr="Gears">
            <a:extLst>
              <a:ext uri="{FF2B5EF4-FFF2-40B4-BE49-F238E27FC236}">
                <a16:creationId xmlns:a16="http://schemas.microsoft.com/office/drawing/2014/main" id="{B19A6501-7949-41B0-80E3-CAC0843D5DF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322768" y="253048"/>
            <a:ext cx="914400" cy="914400"/>
          </a:xfrm>
          <a:prstGeom prst="rect">
            <a:avLst/>
          </a:prstGeom>
        </p:spPr>
      </p:pic>
      <p:pic>
        <p:nvPicPr>
          <p:cNvPr id="15" name="Graphic 14" descr="Direction">
            <a:extLst>
              <a:ext uri="{FF2B5EF4-FFF2-40B4-BE49-F238E27FC236}">
                <a16:creationId xmlns:a16="http://schemas.microsoft.com/office/drawing/2014/main" id="{8F57CC3C-56F9-4E6B-8329-2FC1670EB7D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249872" y="2725220"/>
            <a:ext cx="914400" cy="914400"/>
          </a:xfrm>
          <a:prstGeom prst="rect">
            <a:avLst/>
          </a:prstGeom>
        </p:spPr>
      </p:pic>
      <p:pic>
        <p:nvPicPr>
          <p:cNvPr id="17" name="Graphic 16" descr="Help">
            <a:extLst>
              <a:ext uri="{FF2B5EF4-FFF2-40B4-BE49-F238E27FC236}">
                <a16:creationId xmlns:a16="http://schemas.microsoft.com/office/drawing/2014/main" id="{572B4765-3B1D-4BD8-9C09-B3848214390C}"/>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878147" y="253048"/>
            <a:ext cx="914400" cy="914400"/>
          </a:xfrm>
          <a:prstGeom prst="rect">
            <a:avLst/>
          </a:prstGeom>
        </p:spPr>
      </p:pic>
      <p:pic>
        <p:nvPicPr>
          <p:cNvPr id="19" name="Graphic 18" descr="Man">
            <a:extLst>
              <a:ext uri="{FF2B5EF4-FFF2-40B4-BE49-F238E27FC236}">
                <a16:creationId xmlns:a16="http://schemas.microsoft.com/office/drawing/2014/main" id="{3FC9B1F0-A2EA-4B21-B770-37D0999CD3A6}"/>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6032929" y="5533669"/>
            <a:ext cx="914400" cy="914400"/>
          </a:xfrm>
          <a:prstGeom prst="rect">
            <a:avLst/>
          </a:prstGeom>
        </p:spPr>
      </p:pic>
      <p:pic>
        <p:nvPicPr>
          <p:cNvPr id="23" name="Graphic 22" descr="Network">
            <a:extLst>
              <a:ext uri="{FF2B5EF4-FFF2-40B4-BE49-F238E27FC236}">
                <a16:creationId xmlns:a16="http://schemas.microsoft.com/office/drawing/2014/main" id="{D3E857FE-3A5E-44D0-AE45-0B0EFD923F23}"/>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4434072" y="1710985"/>
            <a:ext cx="914400" cy="914400"/>
          </a:xfrm>
          <a:prstGeom prst="rect">
            <a:avLst/>
          </a:prstGeom>
        </p:spPr>
      </p:pic>
      <p:pic>
        <p:nvPicPr>
          <p:cNvPr id="24" name="Graphic 23" descr="Bug">
            <a:extLst>
              <a:ext uri="{FF2B5EF4-FFF2-40B4-BE49-F238E27FC236}">
                <a16:creationId xmlns:a16="http://schemas.microsoft.com/office/drawing/2014/main" id="{82011CDF-2025-44CF-9949-00FA71D42A4A}"/>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5584708" y="5848596"/>
            <a:ext cx="579564" cy="579564"/>
          </a:xfrm>
          <a:prstGeom prst="rect">
            <a:avLst/>
          </a:prstGeom>
        </p:spPr>
      </p:pic>
      <p:sp>
        <p:nvSpPr>
          <p:cNvPr id="12" name="Content Placeholder 2">
            <a:extLst>
              <a:ext uri="{FF2B5EF4-FFF2-40B4-BE49-F238E27FC236}">
                <a16:creationId xmlns:a16="http://schemas.microsoft.com/office/drawing/2014/main" id="{AD04D4AF-20CE-4AE6-AB9B-4A91CBA7B8B4}"/>
              </a:ext>
            </a:extLst>
          </p:cNvPr>
          <p:cNvSpPr txBox="1">
            <a:spLocks/>
          </p:cNvSpPr>
          <p:nvPr/>
        </p:nvSpPr>
        <p:spPr>
          <a:xfrm>
            <a:off x="7474689" y="1999079"/>
            <a:ext cx="4149034" cy="164054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a:lstStyle>
          <a:p>
            <a:r>
              <a:rPr lang="en-US" sz="3600" dirty="0"/>
              <a:t>“Crossing the Reality Gap”</a:t>
            </a:r>
          </a:p>
          <a:p>
            <a:endParaRPr lang="en-US" dirty="0"/>
          </a:p>
        </p:txBody>
      </p:sp>
      <p:pic>
        <p:nvPicPr>
          <p:cNvPr id="5" name="Graphic 4" descr="Download from cloud">
            <a:extLst>
              <a:ext uri="{FF2B5EF4-FFF2-40B4-BE49-F238E27FC236}">
                <a16:creationId xmlns:a16="http://schemas.microsoft.com/office/drawing/2014/main" id="{B938138E-AD8F-486F-9A6A-955782DFD422}"/>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11088687" y="2268020"/>
            <a:ext cx="914400" cy="914400"/>
          </a:xfrm>
          <a:prstGeom prst="rect">
            <a:avLst/>
          </a:prstGeom>
        </p:spPr>
      </p:pic>
    </p:spTree>
    <p:extLst>
      <p:ext uri="{BB962C8B-B14F-4D97-AF65-F5344CB8AC3E}">
        <p14:creationId xmlns:p14="http://schemas.microsoft.com/office/powerpoint/2010/main" val="21249536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07A8A4-E224-49C1-8990-09DB4A58DB8E}"/>
              </a:ext>
            </a:extLst>
          </p:cNvPr>
          <p:cNvSpPr>
            <a:spLocks noGrp="1"/>
          </p:cNvSpPr>
          <p:nvPr>
            <p:ph type="title"/>
          </p:nvPr>
        </p:nvSpPr>
        <p:spPr/>
        <p:txBody>
          <a:bodyPr/>
          <a:lstStyle/>
          <a:p>
            <a:r>
              <a:rPr lang="en-US" b="1" cap="small" dirty="0"/>
              <a:t>State-of-the-Art</a:t>
            </a:r>
            <a:endParaRPr lang="en-US" dirty="0"/>
          </a:p>
        </p:txBody>
      </p:sp>
      <p:pic>
        <p:nvPicPr>
          <p:cNvPr id="9" name="Graphic 8" descr="Wreath">
            <a:extLst>
              <a:ext uri="{FF2B5EF4-FFF2-40B4-BE49-F238E27FC236}">
                <a16:creationId xmlns:a16="http://schemas.microsoft.com/office/drawing/2014/main" id="{FA86176C-729A-4EC5-ACEE-F66365AF56F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891271" y="253047"/>
            <a:ext cx="1061659" cy="1061659"/>
          </a:xfrm>
          <a:prstGeom prst="rect">
            <a:avLst/>
          </a:prstGeom>
        </p:spPr>
      </p:pic>
      <p:pic>
        <p:nvPicPr>
          <p:cNvPr id="5" name="Graphic 4" descr="Gears">
            <a:extLst>
              <a:ext uri="{FF2B5EF4-FFF2-40B4-BE49-F238E27FC236}">
                <a16:creationId xmlns:a16="http://schemas.microsoft.com/office/drawing/2014/main" id="{BB8EDC65-4B54-4829-BA85-BF98700F3E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322768" y="253048"/>
            <a:ext cx="914400" cy="914400"/>
          </a:xfrm>
          <a:prstGeom prst="rect">
            <a:avLst/>
          </a:prstGeom>
        </p:spPr>
      </p:pic>
      <p:pic>
        <p:nvPicPr>
          <p:cNvPr id="6" name="Graphic 5" descr="Wreath">
            <a:extLst>
              <a:ext uri="{FF2B5EF4-FFF2-40B4-BE49-F238E27FC236}">
                <a16:creationId xmlns:a16="http://schemas.microsoft.com/office/drawing/2014/main" id="{05E2DE4D-788B-43B2-BEF9-C73AB5D86DC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810883" y="253047"/>
            <a:ext cx="1061659" cy="1061659"/>
          </a:xfrm>
          <a:prstGeom prst="rect">
            <a:avLst/>
          </a:prstGeom>
        </p:spPr>
      </p:pic>
      <p:pic>
        <p:nvPicPr>
          <p:cNvPr id="4" name="Picture 3">
            <a:extLst>
              <a:ext uri="{FF2B5EF4-FFF2-40B4-BE49-F238E27FC236}">
                <a16:creationId xmlns:a16="http://schemas.microsoft.com/office/drawing/2014/main" id="{406D86EC-28E0-404E-A8D0-245263419BC6}"/>
              </a:ext>
            </a:extLst>
          </p:cNvPr>
          <p:cNvPicPr>
            <a:picLocks noChangeAspect="1"/>
          </p:cNvPicPr>
          <p:nvPr/>
        </p:nvPicPr>
        <p:blipFill>
          <a:blip r:embed="rId9"/>
          <a:stretch>
            <a:fillRect/>
          </a:stretch>
        </p:blipFill>
        <p:spPr>
          <a:xfrm>
            <a:off x="3605736" y="3835153"/>
            <a:ext cx="3046029" cy="2838983"/>
          </a:xfrm>
          <a:prstGeom prst="rect">
            <a:avLst/>
          </a:prstGeom>
        </p:spPr>
      </p:pic>
      <p:pic>
        <p:nvPicPr>
          <p:cNvPr id="7" name="Picture 6">
            <a:extLst>
              <a:ext uri="{FF2B5EF4-FFF2-40B4-BE49-F238E27FC236}">
                <a16:creationId xmlns:a16="http://schemas.microsoft.com/office/drawing/2014/main" id="{A80BB9E3-C97A-4CDC-9A35-447FC6E77D8D}"/>
              </a:ext>
            </a:extLst>
          </p:cNvPr>
          <p:cNvPicPr>
            <a:picLocks noChangeAspect="1"/>
          </p:cNvPicPr>
          <p:nvPr/>
        </p:nvPicPr>
        <p:blipFill>
          <a:blip r:embed="rId10"/>
          <a:stretch>
            <a:fillRect/>
          </a:stretch>
        </p:blipFill>
        <p:spPr>
          <a:xfrm>
            <a:off x="3605736" y="1314706"/>
            <a:ext cx="2863716" cy="2420612"/>
          </a:xfrm>
          <a:prstGeom prst="rect">
            <a:avLst/>
          </a:prstGeom>
        </p:spPr>
      </p:pic>
      <p:pic>
        <p:nvPicPr>
          <p:cNvPr id="8" name="Picture 7">
            <a:extLst>
              <a:ext uri="{FF2B5EF4-FFF2-40B4-BE49-F238E27FC236}">
                <a16:creationId xmlns:a16="http://schemas.microsoft.com/office/drawing/2014/main" id="{20F30A30-B86F-4557-939C-BA53CEE1A902}"/>
              </a:ext>
            </a:extLst>
          </p:cNvPr>
          <p:cNvPicPr>
            <a:picLocks noChangeAspect="1"/>
          </p:cNvPicPr>
          <p:nvPr/>
        </p:nvPicPr>
        <p:blipFill>
          <a:blip r:embed="rId11"/>
          <a:stretch>
            <a:fillRect/>
          </a:stretch>
        </p:blipFill>
        <p:spPr>
          <a:xfrm>
            <a:off x="619632" y="1406018"/>
            <a:ext cx="2819024" cy="2907118"/>
          </a:xfrm>
          <a:prstGeom prst="rect">
            <a:avLst/>
          </a:prstGeom>
        </p:spPr>
      </p:pic>
      <p:pic>
        <p:nvPicPr>
          <p:cNvPr id="10" name="Picture 9">
            <a:extLst>
              <a:ext uri="{FF2B5EF4-FFF2-40B4-BE49-F238E27FC236}">
                <a16:creationId xmlns:a16="http://schemas.microsoft.com/office/drawing/2014/main" id="{92E7F39E-3DA2-4F04-A9C9-EF53819F0899}"/>
              </a:ext>
            </a:extLst>
          </p:cNvPr>
          <p:cNvPicPr>
            <a:picLocks noChangeAspect="1"/>
          </p:cNvPicPr>
          <p:nvPr/>
        </p:nvPicPr>
        <p:blipFill>
          <a:blip r:embed="rId12"/>
          <a:stretch>
            <a:fillRect/>
          </a:stretch>
        </p:blipFill>
        <p:spPr>
          <a:xfrm>
            <a:off x="561146" y="4512806"/>
            <a:ext cx="2877510" cy="2161330"/>
          </a:xfrm>
          <a:prstGeom prst="rect">
            <a:avLst/>
          </a:prstGeom>
        </p:spPr>
      </p:pic>
      <p:pic>
        <p:nvPicPr>
          <p:cNvPr id="12" name="Picture 11">
            <a:extLst>
              <a:ext uri="{FF2B5EF4-FFF2-40B4-BE49-F238E27FC236}">
                <a16:creationId xmlns:a16="http://schemas.microsoft.com/office/drawing/2014/main" id="{5804414E-CDC8-416A-9CCC-20407E2CB2C8}"/>
              </a:ext>
            </a:extLst>
          </p:cNvPr>
          <p:cNvPicPr>
            <a:picLocks noChangeAspect="1"/>
          </p:cNvPicPr>
          <p:nvPr/>
        </p:nvPicPr>
        <p:blipFill>
          <a:blip r:embed="rId13"/>
          <a:stretch>
            <a:fillRect/>
          </a:stretch>
        </p:blipFill>
        <p:spPr>
          <a:xfrm>
            <a:off x="7008819" y="1327527"/>
            <a:ext cx="2215013" cy="2055411"/>
          </a:xfrm>
          <a:prstGeom prst="rect">
            <a:avLst/>
          </a:prstGeom>
        </p:spPr>
      </p:pic>
      <p:pic>
        <p:nvPicPr>
          <p:cNvPr id="13" name="Picture 12">
            <a:extLst>
              <a:ext uri="{FF2B5EF4-FFF2-40B4-BE49-F238E27FC236}">
                <a16:creationId xmlns:a16="http://schemas.microsoft.com/office/drawing/2014/main" id="{8EE419CC-8E40-4DC4-903C-6CCC06F4748F}"/>
              </a:ext>
            </a:extLst>
          </p:cNvPr>
          <p:cNvPicPr>
            <a:picLocks noChangeAspect="1"/>
          </p:cNvPicPr>
          <p:nvPr/>
        </p:nvPicPr>
        <p:blipFill>
          <a:blip r:embed="rId14"/>
          <a:stretch>
            <a:fillRect/>
          </a:stretch>
        </p:blipFill>
        <p:spPr>
          <a:xfrm>
            <a:off x="9429077" y="1677918"/>
            <a:ext cx="2016871" cy="2057400"/>
          </a:xfrm>
          <a:prstGeom prst="rect">
            <a:avLst/>
          </a:prstGeom>
        </p:spPr>
      </p:pic>
      <p:pic>
        <p:nvPicPr>
          <p:cNvPr id="11" name="Picture 10">
            <a:extLst>
              <a:ext uri="{FF2B5EF4-FFF2-40B4-BE49-F238E27FC236}">
                <a16:creationId xmlns:a16="http://schemas.microsoft.com/office/drawing/2014/main" id="{10578A9E-1FEC-4F76-8342-5FE47D04D1B7}"/>
              </a:ext>
            </a:extLst>
          </p:cNvPr>
          <p:cNvPicPr>
            <a:picLocks noChangeAspect="1"/>
          </p:cNvPicPr>
          <p:nvPr/>
        </p:nvPicPr>
        <p:blipFill>
          <a:blip r:embed="rId15"/>
          <a:stretch>
            <a:fillRect/>
          </a:stretch>
        </p:blipFill>
        <p:spPr>
          <a:xfrm>
            <a:off x="6769334" y="4031262"/>
            <a:ext cx="5243052" cy="2546020"/>
          </a:xfrm>
          <a:prstGeom prst="rect">
            <a:avLst/>
          </a:prstGeom>
          <a:ln>
            <a:noFill/>
          </a:ln>
        </p:spPr>
      </p:pic>
    </p:spTree>
    <p:extLst>
      <p:ext uri="{BB962C8B-B14F-4D97-AF65-F5344CB8AC3E}">
        <p14:creationId xmlns:p14="http://schemas.microsoft.com/office/powerpoint/2010/main" val="31622419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07A8A4-E224-49C1-8990-09DB4A58DB8E}"/>
              </a:ext>
            </a:extLst>
          </p:cNvPr>
          <p:cNvSpPr>
            <a:spLocks noGrp="1"/>
          </p:cNvSpPr>
          <p:nvPr>
            <p:ph type="title"/>
          </p:nvPr>
        </p:nvSpPr>
        <p:spPr/>
        <p:txBody>
          <a:bodyPr/>
          <a:lstStyle/>
          <a:p>
            <a:r>
              <a:rPr lang="en-US" b="1" cap="small" dirty="0"/>
              <a:t>State-of-the-Art</a:t>
            </a:r>
            <a:endParaRPr lang="en-US" dirty="0"/>
          </a:p>
        </p:txBody>
      </p:sp>
      <p:pic>
        <p:nvPicPr>
          <p:cNvPr id="9" name="Graphic 8" descr="Wreath">
            <a:extLst>
              <a:ext uri="{FF2B5EF4-FFF2-40B4-BE49-F238E27FC236}">
                <a16:creationId xmlns:a16="http://schemas.microsoft.com/office/drawing/2014/main" id="{FA86176C-729A-4EC5-ACEE-F66365AF56F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891271" y="253047"/>
            <a:ext cx="1061659" cy="1061659"/>
          </a:xfrm>
          <a:prstGeom prst="rect">
            <a:avLst/>
          </a:prstGeom>
        </p:spPr>
      </p:pic>
      <p:pic>
        <p:nvPicPr>
          <p:cNvPr id="5" name="Graphic 4" descr="Gears">
            <a:extLst>
              <a:ext uri="{FF2B5EF4-FFF2-40B4-BE49-F238E27FC236}">
                <a16:creationId xmlns:a16="http://schemas.microsoft.com/office/drawing/2014/main" id="{BB8EDC65-4B54-4829-BA85-BF98700F3E0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322768" y="253048"/>
            <a:ext cx="914400" cy="914400"/>
          </a:xfrm>
          <a:prstGeom prst="rect">
            <a:avLst/>
          </a:prstGeom>
        </p:spPr>
      </p:pic>
      <p:pic>
        <p:nvPicPr>
          <p:cNvPr id="6" name="Graphic 5" descr="Wreath">
            <a:extLst>
              <a:ext uri="{FF2B5EF4-FFF2-40B4-BE49-F238E27FC236}">
                <a16:creationId xmlns:a16="http://schemas.microsoft.com/office/drawing/2014/main" id="{05E2DE4D-788B-43B2-BEF9-C73AB5D86DC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810883" y="253047"/>
            <a:ext cx="1061659" cy="1061659"/>
          </a:xfrm>
          <a:prstGeom prst="rect">
            <a:avLst/>
          </a:prstGeom>
        </p:spPr>
      </p:pic>
      <p:pic>
        <p:nvPicPr>
          <p:cNvPr id="3" name="Online Media 2">
            <a:hlinkClick r:id="" action="ppaction://media"/>
            <a:extLst>
              <a:ext uri="{FF2B5EF4-FFF2-40B4-BE49-F238E27FC236}">
                <a16:creationId xmlns:a16="http://schemas.microsoft.com/office/drawing/2014/main" id="{F4F8FFCF-68DE-44A4-87B9-DD7BEDA0769B}"/>
              </a:ext>
            </a:extLst>
          </p:cNvPr>
          <p:cNvPicPr>
            <a:picLocks noRot="1" noChangeAspect="1"/>
          </p:cNvPicPr>
          <p:nvPr>
            <a:videoFile r:link="rId1"/>
          </p:nvPr>
        </p:nvPicPr>
        <p:blipFill rotWithShape="1">
          <a:blip r:embed="rId10"/>
          <a:srcRect t="12905" b="12559"/>
          <a:stretch/>
        </p:blipFill>
        <p:spPr>
          <a:xfrm>
            <a:off x="646111" y="1314706"/>
            <a:ext cx="10489975" cy="4398090"/>
          </a:xfrm>
          <a:prstGeom prst="rect">
            <a:avLst/>
          </a:prstGeom>
        </p:spPr>
      </p:pic>
    </p:spTree>
    <p:extLst>
      <p:ext uri="{BB962C8B-B14F-4D97-AF65-F5344CB8AC3E}">
        <p14:creationId xmlns:p14="http://schemas.microsoft.com/office/powerpoint/2010/main" val="12927651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07A8A4-E224-49C1-8990-09DB4A58DB8E}"/>
              </a:ext>
            </a:extLst>
          </p:cNvPr>
          <p:cNvSpPr>
            <a:spLocks noGrp="1"/>
          </p:cNvSpPr>
          <p:nvPr>
            <p:ph type="title"/>
          </p:nvPr>
        </p:nvSpPr>
        <p:spPr/>
        <p:txBody>
          <a:bodyPr/>
          <a:lstStyle/>
          <a:p>
            <a:r>
              <a:rPr lang="en-US" sz="4400" b="1" cap="small" dirty="0">
                <a:effectLst>
                  <a:outerShdw blurRad="38100" dist="38100" dir="2700000" algn="tl">
                    <a:srgbClr val="000000">
                      <a:alpha val="43137"/>
                    </a:srgbClr>
                  </a:outerShdw>
                </a:effectLst>
              </a:rPr>
              <a:t>Review</a:t>
            </a:r>
            <a:endParaRPr lang="en-US" dirty="0">
              <a:effectLst>
                <a:outerShdw blurRad="38100" dist="38100" dir="2700000" algn="tl">
                  <a:srgbClr val="000000">
                    <a:alpha val="43137"/>
                  </a:srgbClr>
                </a:outerShdw>
              </a:effectLst>
            </a:endParaRPr>
          </a:p>
        </p:txBody>
      </p:sp>
      <p:sp>
        <p:nvSpPr>
          <p:cNvPr id="3" name="Content Placeholder 2">
            <a:extLst>
              <a:ext uri="{FF2B5EF4-FFF2-40B4-BE49-F238E27FC236}">
                <a16:creationId xmlns:a16="http://schemas.microsoft.com/office/drawing/2014/main" id="{D5AA05E2-D593-4C4C-9317-B8339D917B4E}"/>
              </a:ext>
            </a:extLst>
          </p:cNvPr>
          <p:cNvSpPr>
            <a:spLocks noGrp="1"/>
          </p:cNvSpPr>
          <p:nvPr>
            <p:ph idx="1"/>
          </p:nvPr>
        </p:nvSpPr>
        <p:spPr>
          <a:xfrm>
            <a:off x="1103312" y="1396722"/>
            <a:ext cx="4992688" cy="4851678"/>
          </a:xfrm>
        </p:spPr>
        <p:txBody>
          <a:bodyPr>
            <a:normAutofit fontScale="77500" lnSpcReduction="20000"/>
          </a:bodyPr>
          <a:lstStyle/>
          <a:p>
            <a:pPr lvl="1"/>
            <a:r>
              <a:rPr lang="en-US" sz="3200" dirty="0"/>
              <a:t>Computation </a:t>
            </a:r>
          </a:p>
          <a:p>
            <a:pPr lvl="2"/>
            <a:r>
              <a:rPr lang="en-US" sz="3000" dirty="0"/>
              <a:t>Centralized</a:t>
            </a:r>
          </a:p>
          <a:p>
            <a:pPr lvl="2"/>
            <a:r>
              <a:rPr lang="en-US" sz="3000" dirty="0"/>
              <a:t>Decentralized</a:t>
            </a:r>
          </a:p>
          <a:p>
            <a:pPr lvl="3"/>
            <a:endParaRPr lang="en-US" sz="3300" dirty="0"/>
          </a:p>
          <a:p>
            <a:pPr lvl="1"/>
            <a:r>
              <a:rPr lang="en-US" sz="3200" dirty="0"/>
              <a:t>Communication </a:t>
            </a:r>
          </a:p>
          <a:p>
            <a:pPr lvl="2"/>
            <a:r>
              <a:rPr lang="en-US" sz="3000" dirty="0"/>
              <a:t>Explicit</a:t>
            </a:r>
          </a:p>
          <a:p>
            <a:pPr lvl="2"/>
            <a:r>
              <a:rPr lang="en-US" sz="3000" dirty="0"/>
              <a:t>Implicit</a:t>
            </a:r>
          </a:p>
          <a:p>
            <a:pPr marL="914400" lvl="2" indent="0">
              <a:buNone/>
            </a:pPr>
            <a:endParaRPr lang="en-US" sz="3000" dirty="0"/>
          </a:p>
          <a:p>
            <a:pPr lvl="1"/>
            <a:r>
              <a:rPr lang="en-US" sz="3200" dirty="0"/>
              <a:t>Task Allocation</a:t>
            </a:r>
          </a:p>
          <a:p>
            <a:pPr lvl="2"/>
            <a:r>
              <a:rPr lang="en-US" sz="3000" dirty="0"/>
              <a:t>Market-Based</a:t>
            </a:r>
          </a:p>
          <a:p>
            <a:pPr lvl="2"/>
            <a:r>
              <a:rPr lang="en-US" sz="3000" dirty="0"/>
              <a:t>Roles vs Tasks</a:t>
            </a:r>
            <a:endParaRPr lang="en-US" sz="3200" dirty="0"/>
          </a:p>
          <a:p>
            <a:endParaRPr lang="en-US" dirty="0"/>
          </a:p>
        </p:txBody>
      </p:sp>
      <p:pic>
        <p:nvPicPr>
          <p:cNvPr id="16" name="Graphic 15" descr="Gears">
            <a:extLst>
              <a:ext uri="{FF2B5EF4-FFF2-40B4-BE49-F238E27FC236}">
                <a16:creationId xmlns:a16="http://schemas.microsoft.com/office/drawing/2014/main" id="{97ABFC17-7D1A-4CB7-8ABD-CD8549F853B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322768" y="253048"/>
            <a:ext cx="914400" cy="914400"/>
          </a:xfrm>
          <a:prstGeom prst="rect">
            <a:avLst/>
          </a:prstGeom>
        </p:spPr>
      </p:pic>
      <p:sp>
        <p:nvSpPr>
          <p:cNvPr id="4" name="Rectangle 3">
            <a:extLst>
              <a:ext uri="{FF2B5EF4-FFF2-40B4-BE49-F238E27FC236}">
                <a16:creationId xmlns:a16="http://schemas.microsoft.com/office/drawing/2014/main" id="{D86A1C2E-09D2-486F-84C5-C49D1C454621}"/>
              </a:ext>
            </a:extLst>
          </p:cNvPr>
          <p:cNvSpPr/>
          <p:nvPr/>
        </p:nvSpPr>
        <p:spPr>
          <a:xfrm>
            <a:off x="5449889" y="1396722"/>
            <a:ext cx="6096000" cy="630942"/>
          </a:xfrm>
          <a:prstGeom prst="rect">
            <a:avLst/>
          </a:prstGeom>
        </p:spPr>
        <p:txBody>
          <a:bodyPr>
            <a:spAutoFit/>
          </a:bodyPr>
          <a:lstStyle/>
          <a:p>
            <a:pPr marL="914400" lvl="1" indent="-457200">
              <a:buFont typeface="Arial" panose="020B0604020202020204" pitchFamily="34" charset="0"/>
              <a:buChar char="•"/>
            </a:pPr>
            <a:endParaRPr lang="en-US" sz="3500" dirty="0"/>
          </a:p>
        </p:txBody>
      </p:sp>
      <p:sp>
        <p:nvSpPr>
          <p:cNvPr id="12" name="Content Placeholder 2">
            <a:extLst>
              <a:ext uri="{FF2B5EF4-FFF2-40B4-BE49-F238E27FC236}">
                <a16:creationId xmlns:a16="http://schemas.microsoft.com/office/drawing/2014/main" id="{8B2710DB-09F1-4432-B67F-54185840D2D0}"/>
              </a:ext>
            </a:extLst>
          </p:cNvPr>
          <p:cNvSpPr txBox="1">
            <a:spLocks/>
          </p:cNvSpPr>
          <p:nvPr/>
        </p:nvSpPr>
        <p:spPr>
          <a:xfrm>
            <a:off x="5194112" y="1396722"/>
            <a:ext cx="5894575" cy="4851678"/>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a:lstStyle>
          <a:p>
            <a:pPr lvl="1"/>
            <a:r>
              <a:rPr lang="en-US" sz="3200" dirty="0"/>
              <a:t>Motion Planning</a:t>
            </a:r>
          </a:p>
          <a:p>
            <a:pPr lvl="2"/>
            <a:r>
              <a:rPr lang="en-US" sz="3000" dirty="0"/>
              <a:t>Coupled</a:t>
            </a:r>
          </a:p>
          <a:p>
            <a:pPr lvl="3"/>
            <a:r>
              <a:rPr lang="en-US" sz="2800" dirty="0"/>
              <a:t>Plan Merging</a:t>
            </a:r>
          </a:p>
          <a:p>
            <a:pPr lvl="2"/>
            <a:r>
              <a:rPr lang="en-US" sz="3000" dirty="0"/>
              <a:t>Decoupled</a:t>
            </a:r>
          </a:p>
          <a:p>
            <a:pPr lvl="3"/>
            <a:r>
              <a:rPr lang="en-US" sz="2800" dirty="0"/>
              <a:t>Active</a:t>
            </a:r>
          </a:p>
          <a:p>
            <a:pPr lvl="4"/>
            <a:r>
              <a:rPr lang="en-US" sz="2800" dirty="0"/>
              <a:t>Pre-Planning</a:t>
            </a:r>
          </a:p>
          <a:p>
            <a:pPr lvl="4"/>
            <a:r>
              <a:rPr lang="en-US" sz="2800" dirty="0"/>
              <a:t>Post-Planning</a:t>
            </a:r>
          </a:p>
          <a:p>
            <a:pPr lvl="4"/>
            <a:r>
              <a:rPr lang="en-US" sz="2800" dirty="0"/>
              <a:t>Iterative-Response</a:t>
            </a:r>
          </a:p>
          <a:p>
            <a:pPr lvl="3"/>
            <a:r>
              <a:rPr lang="en-US" sz="2800" dirty="0"/>
              <a:t>Passive</a:t>
            </a:r>
            <a:endParaRPr lang="en-US" sz="3000" dirty="0"/>
          </a:p>
          <a:p>
            <a:endParaRPr lang="en-US" dirty="0"/>
          </a:p>
        </p:txBody>
      </p:sp>
      <p:pic>
        <p:nvPicPr>
          <p:cNvPr id="19" name="Graphic 18" descr="Chat">
            <a:extLst>
              <a:ext uri="{FF2B5EF4-FFF2-40B4-BE49-F238E27FC236}">
                <a16:creationId xmlns:a16="http://schemas.microsoft.com/office/drawing/2014/main" id="{8EF872A6-BE36-4263-ACAC-388EE9B4833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548387" y="2921524"/>
            <a:ext cx="645725" cy="645725"/>
          </a:xfrm>
          <a:prstGeom prst="rect">
            <a:avLst/>
          </a:prstGeom>
        </p:spPr>
      </p:pic>
      <p:pic>
        <p:nvPicPr>
          <p:cNvPr id="24" name="Graphic 23" descr="Puzzle">
            <a:extLst>
              <a:ext uri="{FF2B5EF4-FFF2-40B4-BE49-F238E27FC236}">
                <a16:creationId xmlns:a16="http://schemas.microsoft.com/office/drawing/2014/main" id="{42738CA8-E80F-45CC-8C95-76F118D176B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776863" y="3000905"/>
            <a:ext cx="717329" cy="717329"/>
          </a:xfrm>
          <a:prstGeom prst="rect">
            <a:avLst/>
          </a:prstGeom>
        </p:spPr>
      </p:pic>
      <p:pic>
        <p:nvPicPr>
          <p:cNvPr id="26" name="Graphic 25" descr="Playbook">
            <a:extLst>
              <a:ext uri="{FF2B5EF4-FFF2-40B4-BE49-F238E27FC236}">
                <a16:creationId xmlns:a16="http://schemas.microsoft.com/office/drawing/2014/main" id="{E6B592C9-96BE-4E7A-BCF9-5F0E17050C5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135528" y="1267452"/>
            <a:ext cx="809616" cy="809616"/>
          </a:xfrm>
          <a:prstGeom prst="rect">
            <a:avLst/>
          </a:prstGeom>
        </p:spPr>
      </p:pic>
      <p:pic>
        <p:nvPicPr>
          <p:cNvPr id="27" name="Graphic 26" descr="Downward trend">
            <a:extLst>
              <a:ext uri="{FF2B5EF4-FFF2-40B4-BE49-F238E27FC236}">
                <a16:creationId xmlns:a16="http://schemas.microsoft.com/office/drawing/2014/main" id="{CF92B0C1-4CF3-403B-A8FC-3171CE349A24}"/>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141399" y="1863943"/>
            <a:ext cx="606252" cy="606252"/>
          </a:xfrm>
          <a:prstGeom prst="rect">
            <a:avLst/>
          </a:prstGeom>
        </p:spPr>
      </p:pic>
      <p:pic>
        <p:nvPicPr>
          <p:cNvPr id="28" name="Graphic 27" descr="Contract">
            <a:extLst>
              <a:ext uri="{FF2B5EF4-FFF2-40B4-BE49-F238E27FC236}">
                <a16:creationId xmlns:a16="http://schemas.microsoft.com/office/drawing/2014/main" id="{3654EB10-9CD8-45D1-B971-18BCFA5BBA03}"/>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253948" y="4511253"/>
            <a:ext cx="781138" cy="781138"/>
          </a:xfrm>
          <a:prstGeom prst="rect">
            <a:avLst/>
          </a:prstGeom>
        </p:spPr>
      </p:pic>
    </p:spTree>
    <p:extLst>
      <p:ext uri="{BB962C8B-B14F-4D97-AF65-F5344CB8AC3E}">
        <p14:creationId xmlns:p14="http://schemas.microsoft.com/office/powerpoint/2010/main" val="13868307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07A8A4-E224-49C1-8990-09DB4A58DB8E}"/>
              </a:ext>
            </a:extLst>
          </p:cNvPr>
          <p:cNvSpPr>
            <a:spLocks noGrp="1"/>
          </p:cNvSpPr>
          <p:nvPr>
            <p:ph type="title"/>
          </p:nvPr>
        </p:nvSpPr>
        <p:spPr/>
        <p:txBody>
          <a:bodyPr/>
          <a:lstStyle/>
          <a:p>
            <a:r>
              <a:rPr lang="en-US" b="1" cap="small" dirty="0">
                <a:effectLst>
                  <a:outerShdw blurRad="38100" dist="38100" dir="2700000" algn="tl">
                    <a:srgbClr val="000000">
                      <a:alpha val="43137"/>
                    </a:srgbClr>
                  </a:outerShdw>
                </a:effectLst>
              </a:rPr>
              <a:t>Questions?</a:t>
            </a:r>
            <a:endParaRPr lang="en-US" dirty="0">
              <a:effectLst>
                <a:outerShdw blurRad="38100" dist="38100" dir="2700000" algn="tl">
                  <a:srgbClr val="000000">
                    <a:alpha val="43137"/>
                  </a:srgbClr>
                </a:outerShdw>
              </a:effectLst>
            </a:endParaRPr>
          </a:p>
        </p:txBody>
      </p:sp>
      <p:pic>
        <p:nvPicPr>
          <p:cNvPr id="1028" name="Picture 4" descr="Related image">
            <a:extLst>
              <a:ext uri="{FF2B5EF4-FFF2-40B4-BE49-F238E27FC236}">
                <a16:creationId xmlns:a16="http://schemas.microsoft.com/office/drawing/2014/main" id="{4717701F-0CB7-4339-AC5E-D257233A653F}"/>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4949581" y="1152983"/>
            <a:ext cx="2292838" cy="4585676"/>
          </a:xfrm>
          <a:prstGeom prst="rect">
            <a:avLst/>
          </a:prstGeom>
          <a:noFill/>
          <a:extLst>
            <a:ext uri="{909E8E84-426E-40DD-AFC4-6F175D3DCCD1}">
              <a14:hiddenFill xmlns:a14="http://schemas.microsoft.com/office/drawing/2010/main">
                <a:solidFill>
                  <a:srgbClr val="FFFFFF"/>
                </a:solidFill>
              </a14:hiddenFill>
            </a:ext>
          </a:extLst>
        </p:spPr>
      </p:pic>
      <p:pic>
        <p:nvPicPr>
          <p:cNvPr id="9" name="Graphic 8" descr="Gears">
            <a:extLst>
              <a:ext uri="{FF2B5EF4-FFF2-40B4-BE49-F238E27FC236}">
                <a16:creationId xmlns:a16="http://schemas.microsoft.com/office/drawing/2014/main" id="{CFBF38F8-C010-42E2-965E-5E560AA292F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322768" y="253048"/>
            <a:ext cx="914400" cy="914400"/>
          </a:xfrm>
          <a:prstGeom prst="rect">
            <a:avLst/>
          </a:prstGeom>
        </p:spPr>
      </p:pic>
    </p:spTree>
    <p:extLst>
      <p:ext uri="{BB962C8B-B14F-4D97-AF65-F5344CB8AC3E}">
        <p14:creationId xmlns:p14="http://schemas.microsoft.com/office/powerpoint/2010/main" val="30464424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07A8A4-E224-49C1-8990-09DB4A58DB8E}"/>
              </a:ext>
            </a:extLst>
          </p:cNvPr>
          <p:cNvSpPr>
            <a:spLocks noGrp="1"/>
          </p:cNvSpPr>
          <p:nvPr>
            <p:ph type="title"/>
          </p:nvPr>
        </p:nvSpPr>
        <p:spPr/>
        <p:txBody>
          <a:bodyPr/>
          <a:lstStyle/>
          <a:p>
            <a:r>
              <a:rPr lang="en-US" b="1" cap="small" dirty="0">
                <a:effectLst>
                  <a:outerShdw blurRad="38100" dist="38100" dir="2700000" algn="tl">
                    <a:srgbClr val="000000">
                      <a:alpha val="43137"/>
                    </a:srgbClr>
                  </a:outerShdw>
                </a:effectLst>
              </a:rPr>
              <a:t>References</a:t>
            </a:r>
            <a:endParaRPr lang="en-US" dirty="0">
              <a:effectLst>
                <a:outerShdw blurRad="38100" dist="38100" dir="2700000" algn="tl">
                  <a:srgbClr val="000000">
                    <a:alpha val="43137"/>
                  </a:srgbClr>
                </a:outerShdw>
              </a:effectLst>
            </a:endParaRPr>
          </a:p>
        </p:txBody>
      </p:sp>
      <p:sp>
        <p:nvSpPr>
          <p:cNvPr id="3" name="Content Placeholder 2">
            <a:extLst>
              <a:ext uri="{FF2B5EF4-FFF2-40B4-BE49-F238E27FC236}">
                <a16:creationId xmlns:a16="http://schemas.microsoft.com/office/drawing/2014/main" id="{D5AA05E2-D593-4C4C-9317-B8339D917B4E}"/>
              </a:ext>
            </a:extLst>
          </p:cNvPr>
          <p:cNvSpPr>
            <a:spLocks noGrp="1"/>
          </p:cNvSpPr>
          <p:nvPr>
            <p:ph idx="1"/>
          </p:nvPr>
        </p:nvSpPr>
        <p:spPr>
          <a:xfrm>
            <a:off x="1103312" y="1665514"/>
            <a:ext cx="9994674" cy="5192486"/>
          </a:xfrm>
        </p:spPr>
        <p:txBody>
          <a:bodyPr numCol="2">
            <a:normAutofit fontScale="32500" lnSpcReduction="20000"/>
          </a:bodyPr>
          <a:lstStyle/>
          <a:p>
            <a:pPr lvl="0"/>
            <a:r>
              <a:rPr lang="en-US" dirty="0"/>
              <a:t>Cao, Y. </a:t>
            </a:r>
            <a:r>
              <a:rPr lang="en-US" dirty="0" err="1"/>
              <a:t>Uny</a:t>
            </a:r>
            <a:r>
              <a:rPr lang="en-US" dirty="0"/>
              <a:t>, Alex S. </a:t>
            </a:r>
            <a:r>
              <a:rPr lang="en-US" dirty="0" err="1"/>
              <a:t>Fukunaga</a:t>
            </a:r>
            <a:r>
              <a:rPr lang="en-US" dirty="0"/>
              <a:t>, and Andrew </a:t>
            </a:r>
            <a:r>
              <a:rPr lang="en-US" dirty="0" err="1"/>
              <a:t>Kahng</a:t>
            </a:r>
            <a:r>
              <a:rPr lang="en-US" dirty="0"/>
              <a:t>. "Cooperative mobile robotics: Antecedents and directions." </a:t>
            </a:r>
            <a:r>
              <a:rPr lang="en-US" i="1" dirty="0"/>
              <a:t>Autonomous robots</a:t>
            </a:r>
            <a:r>
              <a:rPr lang="en-US" dirty="0"/>
              <a:t> 4.1 (1997): 7-27.</a:t>
            </a:r>
          </a:p>
          <a:p>
            <a:pPr lvl="0"/>
            <a:r>
              <a:rPr lang="en-US" dirty="0"/>
              <a:t>Yan, </a:t>
            </a:r>
            <a:r>
              <a:rPr lang="en-US" dirty="0" err="1"/>
              <a:t>Zhi</a:t>
            </a:r>
            <a:r>
              <a:rPr lang="en-US" dirty="0"/>
              <a:t>, Nicolas </a:t>
            </a:r>
            <a:r>
              <a:rPr lang="en-US" dirty="0" err="1"/>
              <a:t>Jouandeau</a:t>
            </a:r>
            <a:r>
              <a:rPr lang="en-US" dirty="0"/>
              <a:t>, and Arab Ali </a:t>
            </a:r>
            <a:r>
              <a:rPr lang="en-US" dirty="0" err="1"/>
              <a:t>Cherif</a:t>
            </a:r>
            <a:r>
              <a:rPr lang="en-US" dirty="0"/>
              <a:t>. "A survey and analysis of multi-robot coordination." </a:t>
            </a:r>
            <a:r>
              <a:rPr lang="en-US" i="1" dirty="0"/>
              <a:t>International Journal of Advanced Robotic Systems</a:t>
            </a:r>
            <a:r>
              <a:rPr lang="en-US" dirty="0"/>
              <a:t> 10.12 (2013): 399.</a:t>
            </a:r>
          </a:p>
          <a:p>
            <a:pPr lvl="0"/>
            <a:r>
              <a:rPr lang="en-US" dirty="0"/>
              <a:t>Dias, M. Bernardine, et al. "Market-based multirobot coordination: A survey and analysis." </a:t>
            </a:r>
            <a:r>
              <a:rPr lang="en-US" i="1" dirty="0"/>
              <a:t>Proceedings of the IEEE </a:t>
            </a:r>
            <a:r>
              <a:rPr lang="en-US" dirty="0"/>
              <a:t>94.7 (2006): 1257-1270.</a:t>
            </a:r>
          </a:p>
          <a:p>
            <a:pPr lvl="0"/>
            <a:r>
              <a:rPr lang="en-US" dirty="0" err="1"/>
              <a:t>Lavalle</a:t>
            </a:r>
            <a:r>
              <a:rPr lang="en-US" dirty="0"/>
              <a:t>, Steven M. </a:t>
            </a:r>
            <a:r>
              <a:rPr lang="en-US" i="1" dirty="0"/>
              <a:t>Planning Algorithms.</a:t>
            </a:r>
            <a:r>
              <a:rPr lang="en-US" dirty="0"/>
              <a:t> Cambridge University Press, 2006, pp. 318-327,362-364.</a:t>
            </a:r>
          </a:p>
          <a:p>
            <a:pPr lvl="0"/>
            <a:r>
              <a:rPr lang="en-US" dirty="0" err="1"/>
              <a:t>Şahin</a:t>
            </a:r>
            <a:r>
              <a:rPr lang="en-US" dirty="0"/>
              <a:t>, Erol. "Swarm robotics: From sources of inspiration to domains of application." </a:t>
            </a:r>
            <a:r>
              <a:rPr lang="en-US" i="1" dirty="0"/>
              <a:t>International workshop on swarm robotics</a:t>
            </a:r>
            <a:r>
              <a:rPr lang="en-US" dirty="0"/>
              <a:t>. Springer, Berlin, Heidelberg, 2004.</a:t>
            </a:r>
          </a:p>
          <a:p>
            <a:pPr lvl="0"/>
            <a:r>
              <a:rPr lang="en-US" dirty="0"/>
              <a:t>Campbell, Adam, and Annie S. Wu. "Multi-agent role allocation: issues, approaches, and multiple perspectives." </a:t>
            </a:r>
            <a:r>
              <a:rPr lang="en-US" i="1" dirty="0"/>
              <a:t>Autonomous agents and multi-agent systems</a:t>
            </a:r>
            <a:r>
              <a:rPr lang="en-US" dirty="0"/>
              <a:t> 22.2 (2011): 317-355.</a:t>
            </a:r>
          </a:p>
          <a:p>
            <a:pPr lvl="0"/>
            <a:r>
              <a:rPr lang="en-US" dirty="0"/>
              <a:t>Jia, Xiao, and Max Q-H. Meng. "A survey and analysis of task allocation algorithms in multi-robot systems." </a:t>
            </a:r>
            <a:r>
              <a:rPr lang="en-US" i="1" dirty="0"/>
              <a:t>Robotics and biomimetics (ROBIO), 2013 IEEE international conference on</a:t>
            </a:r>
            <a:r>
              <a:rPr lang="en-US" dirty="0"/>
              <a:t>. IEEE, 2013.</a:t>
            </a:r>
          </a:p>
          <a:p>
            <a:pPr lvl="0"/>
            <a:r>
              <a:rPr lang="en-US" dirty="0"/>
              <a:t>Cai, </a:t>
            </a:r>
            <a:r>
              <a:rPr lang="en-US" dirty="0" err="1"/>
              <a:t>Yifan</a:t>
            </a:r>
            <a:r>
              <a:rPr lang="en-US" dirty="0"/>
              <a:t>, and Simon X. Yang. "A survey on multi-robot systems." </a:t>
            </a:r>
            <a:r>
              <a:rPr lang="en-US" i="1" dirty="0"/>
              <a:t>World Automation Congress (WAC), 2012</a:t>
            </a:r>
            <a:r>
              <a:rPr lang="en-US" dirty="0"/>
              <a:t>. IEEE, 2012.</a:t>
            </a:r>
          </a:p>
          <a:p>
            <a:pPr lvl="0"/>
            <a:r>
              <a:rPr lang="en-US" dirty="0" err="1"/>
              <a:t>Torreño</a:t>
            </a:r>
            <a:r>
              <a:rPr lang="en-US" dirty="0"/>
              <a:t>, Alejandro, et al. "Cooperative Multi-Agent Planning: A Survey." </a:t>
            </a:r>
            <a:r>
              <a:rPr lang="en-US" i="1" dirty="0"/>
              <a:t>ACM Computing Surveys (CSUR)</a:t>
            </a:r>
            <a:r>
              <a:rPr lang="en-US" dirty="0"/>
              <a:t> 50.6 (2017): 84.</a:t>
            </a:r>
          </a:p>
          <a:p>
            <a:pPr lvl="0"/>
            <a:r>
              <a:rPr lang="en-US" dirty="0"/>
              <a:t>De </a:t>
            </a:r>
            <a:r>
              <a:rPr lang="en-US" dirty="0" err="1"/>
              <a:t>Weerdt</a:t>
            </a:r>
            <a:r>
              <a:rPr lang="en-US" dirty="0"/>
              <a:t>, </a:t>
            </a:r>
            <a:r>
              <a:rPr lang="en-US" dirty="0" err="1"/>
              <a:t>Mathijs</a:t>
            </a:r>
            <a:r>
              <a:rPr lang="en-US" dirty="0"/>
              <a:t>, and Brad Clement. "Introduction to planning in multiagent systems." </a:t>
            </a:r>
            <a:r>
              <a:rPr lang="en-US" i="1" dirty="0"/>
              <a:t>Multiagent and Grid Systems</a:t>
            </a:r>
            <a:r>
              <a:rPr lang="en-US" dirty="0"/>
              <a:t> 5.4 (2009): 345-355.</a:t>
            </a:r>
          </a:p>
          <a:p>
            <a:pPr lvl="0"/>
            <a:r>
              <a:rPr lang="en-US" dirty="0" err="1"/>
              <a:t>Todt</a:t>
            </a:r>
            <a:r>
              <a:rPr lang="en-US" dirty="0"/>
              <a:t>, Eduardo, G. Rausch, and Raúl Suárez. "Analysis and classification of multiple robot coordination methods." </a:t>
            </a:r>
            <a:r>
              <a:rPr lang="en-US" i="1" dirty="0"/>
              <a:t>Robotics and Automation, 2000. Proceedings. ICRA'00. IEEE International Conference on. </a:t>
            </a:r>
            <a:r>
              <a:rPr lang="en-US" dirty="0"/>
              <a:t>Vol. 4. IEEE, 2000.</a:t>
            </a:r>
          </a:p>
          <a:p>
            <a:pPr lvl="0"/>
            <a:r>
              <a:rPr lang="en-US" dirty="0"/>
              <a:t>Buckley, Stephen J. "Fast Motion Planning for Multiple Moving Robots." </a:t>
            </a:r>
            <a:r>
              <a:rPr lang="en-US" i="1" dirty="0"/>
              <a:t>Robotics and Automation, 1989. Proceedings., 1989 IEEE International Conference on.</a:t>
            </a:r>
            <a:r>
              <a:rPr lang="en-US" dirty="0"/>
              <a:t> IEEE, 1989.</a:t>
            </a:r>
          </a:p>
          <a:p>
            <a:pPr lvl="0"/>
            <a:r>
              <a:rPr lang="en-US" dirty="0" err="1"/>
              <a:t>Alami</a:t>
            </a:r>
            <a:r>
              <a:rPr lang="en-US" dirty="0"/>
              <a:t>, Rachid, et al. "Multi-robot cooperation through incremental plan-merging." </a:t>
            </a:r>
            <a:r>
              <a:rPr lang="en-US" i="1" dirty="0"/>
              <a:t>Robotics and Automation, 1995. Proceedings., 1995 IEEE International Conference on</a:t>
            </a:r>
            <a:r>
              <a:rPr lang="en-US" dirty="0"/>
              <a:t>. Vol. 3. IEEE, 1995.</a:t>
            </a:r>
          </a:p>
          <a:p>
            <a:pPr lvl="0"/>
            <a:r>
              <a:rPr lang="en-US" dirty="0"/>
              <a:t>Arai, </a:t>
            </a:r>
            <a:r>
              <a:rPr lang="en-US" dirty="0" err="1"/>
              <a:t>Tamio</a:t>
            </a:r>
            <a:r>
              <a:rPr lang="en-US" dirty="0"/>
              <a:t>, Enrico </a:t>
            </a:r>
            <a:r>
              <a:rPr lang="en-US" dirty="0" err="1"/>
              <a:t>Pagello</a:t>
            </a:r>
            <a:r>
              <a:rPr lang="en-US" dirty="0"/>
              <a:t>, and Lynne E. Parker. "Advances in multi-robot systems." </a:t>
            </a:r>
            <a:r>
              <a:rPr lang="en-US" i="1" dirty="0"/>
              <a:t>IEEE Transactions on robotics and automation </a:t>
            </a:r>
            <a:r>
              <a:rPr lang="en-US" dirty="0"/>
              <a:t>18.5 (2002): 655-661.</a:t>
            </a:r>
          </a:p>
          <a:p>
            <a:pPr lvl="0"/>
            <a:r>
              <a:rPr lang="en-US" dirty="0"/>
              <a:t>Van den Berg, </a:t>
            </a:r>
            <a:r>
              <a:rPr lang="en-US" dirty="0" err="1"/>
              <a:t>Jur</a:t>
            </a:r>
            <a:r>
              <a:rPr lang="en-US" dirty="0"/>
              <a:t>, Ming Lin, and Dinesh </a:t>
            </a:r>
            <a:r>
              <a:rPr lang="en-US" dirty="0" err="1"/>
              <a:t>Manocha</a:t>
            </a:r>
            <a:r>
              <a:rPr lang="en-US" dirty="0"/>
              <a:t>. "Reciprocal velocity obstacles for real-time multi-agent navigation." Robotics and Automation, 2008. ICRA 2008. IEEE International Conference on. IEEE, 2008.</a:t>
            </a:r>
          </a:p>
          <a:p>
            <a:pPr lvl="0"/>
            <a:r>
              <a:rPr lang="en-US" dirty="0"/>
              <a:t>Snape, Jamie, et al. "Independent navigation of multiple mobile robots with hybrid reciprocal velocity obstacles." </a:t>
            </a:r>
            <a:r>
              <a:rPr lang="en-US" i="1" dirty="0"/>
              <a:t>Intelligent Robots and Systems, 2009. IROS 2009. IEEE/RSJ International Conference on.</a:t>
            </a:r>
            <a:r>
              <a:rPr lang="en-US" dirty="0"/>
              <a:t> IEEE, 2009.</a:t>
            </a:r>
          </a:p>
          <a:p>
            <a:pPr lvl="0"/>
            <a:r>
              <a:rPr lang="en-US" dirty="0"/>
              <a:t>Tanner, Herbert G., and Amit Kumar. "Towards decentralization of multi-robot navigation functions." </a:t>
            </a:r>
            <a:r>
              <a:rPr lang="en-US" i="1" dirty="0"/>
              <a:t>Robotics and Automation, 2005. ICRA 2005. Proceedings of the 2005 IEEE International Conference on.</a:t>
            </a:r>
            <a:r>
              <a:rPr lang="en-US" dirty="0"/>
              <a:t> IEEE, 2005.</a:t>
            </a:r>
          </a:p>
          <a:p>
            <a:pPr lvl="0"/>
            <a:r>
              <a:rPr lang="en-US" dirty="0"/>
              <a:t>Liu, </a:t>
            </a:r>
            <a:r>
              <a:rPr lang="en-US" dirty="0" err="1"/>
              <a:t>Shuang</a:t>
            </a:r>
            <a:r>
              <a:rPr lang="en-US" dirty="0"/>
              <a:t>, Dong Sun, and </a:t>
            </a:r>
            <a:r>
              <a:rPr lang="en-US" dirty="0" err="1"/>
              <a:t>Changan</a:t>
            </a:r>
            <a:r>
              <a:rPr lang="en-US" dirty="0"/>
              <a:t> Zhu. "Coordinated motion planning for multiple mobile robots along designed paths with formation requirement." </a:t>
            </a:r>
            <a:r>
              <a:rPr lang="en-US" i="1" dirty="0"/>
              <a:t>IEEE/ASME transactions on mechatronics</a:t>
            </a:r>
            <a:r>
              <a:rPr lang="en-US" dirty="0"/>
              <a:t> 16.6 (2011): 1021-1031.</a:t>
            </a:r>
          </a:p>
          <a:p>
            <a:pPr lvl="0"/>
            <a:r>
              <a:rPr lang="en-US" dirty="0"/>
              <a:t>Van Den Berg, </a:t>
            </a:r>
            <a:r>
              <a:rPr lang="en-US" dirty="0" err="1"/>
              <a:t>Jur</a:t>
            </a:r>
            <a:r>
              <a:rPr lang="en-US" dirty="0"/>
              <a:t> P., and Mark H. </a:t>
            </a:r>
            <a:r>
              <a:rPr lang="en-US" dirty="0" err="1"/>
              <a:t>Overmars</a:t>
            </a:r>
            <a:r>
              <a:rPr lang="en-US" dirty="0"/>
              <a:t>. "Prioritized motion planning for multiple robots." </a:t>
            </a:r>
            <a:r>
              <a:rPr lang="en-US" i="1" dirty="0"/>
              <a:t>Intelligent Robots and Systems, 2005.(IROS 2005). 2005 IEEE/RSJ International Conference on.</a:t>
            </a:r>
            <a:r>
              <a:rPr lang="en-US" dirty="0"/>
              <a:t> IEEE, 2005.</a:t>
            </a:r>
          </a:p>
          <a:p>
            <a:pPr lvl="0"/>
            <a:r>
              <a:rPr lang="en-US" dirty="0" err="1"/>
              <a:t>Peasgood</a:t>
            </a:r>
            <a:r>
              <a:rPr lang="en-US" dirty="0"/>
              <a:t>, Mike, Christopher Michael Clark, and John McPhee. "A complete and scalable strategy for coordinating multiple robots within roadmaps." </a:t>
            </a:r>
            <a:r>
              <a:rPr lang="en-US" i="1" dirty="0"/>
              <a:t>IEEE Transactions on Robotics</a:t>
            </a:r>
            <a:r>
              <a:rPr lang="en-US" dirty="0"/>
              <a:t> 24.2 (2008): 283-292.</a:t>
            </a:r>
          </a:p>
          <a:p>
            <a:pPr lvl="0"/>
            <a:r>
              <a:rPr lang="en-US" dirty="0"/>
              <a:t>Wagner, Glenn, and Howie </a:t>
            </a:r>
            <a:r>
              <a:rPr lang="en-US" dirty="0" err="1"/>
              <a:t>Choset</a:t>
            </a:r>
            <a:r>
              <a:rPr lang="en-US" dirty="0"/>
              <a:t>. "M*: A complete multirobot path planning algorithm with performance bounds." </a:t>
            </a:r>
            <a:r>
              <a:rPr lang="en-US" i="1" dirty="0"/>
              <a:t>Intelligent Robots and Systems (IROS), 2011 IEEE/RSJ International Conference on.</a:t>
            </a:r>
            <a:r>
              <a:rPr lang="en-US" dirty="0"/>
              <a:t> IEEE, 2011.</a:t>
            </a:r>
          </a:p>
          <a:p>
            <a:pPr lvl="0"/>
            <a:r>
              <a:rPr lang="en-US" dirty="0" err="1"/>
              <a:t>Burgard</a:t>
            </a:r>
            <a:r>
              <a:rPr lang="en-US" dirty="0"/>
              <a:t>, Wolfram, et al. "Coordinated multi-robot exploration." </a:t>
            </a:r>
            <a:r>
              <a:rPr lang="en-US" i="1" dirty="0"/>
              <a:t>IEEE Transactions on robotics</a:t>
            </a:r>
            <a:r>
              <a:rPr lang="en-US" dirty="0"/>
              <a:t> 21.3 (2005): 376-386.</a:t>
            </a:r>
          </a:p>
          <a:p>
            <a:pPr lvl="0"/>
            <a:r>
              <a:rPr lang="en-US" dirty="0" err="1"/>
              <a:t>Häusler</a:t>
            </a:r>
            <a:r>
              <a:rPr lang="en-US" dirty="0"/>
              <a:t>, Andreas J., et al. "Energy-optimal motion planning for multiple robotic vehicles with collision avoidance." </a:t>
            </a:r>
            <a:r>
              <a:rPr lang="en-US" i="1" dirty="0"/>
              <a:t>IEEE Transactions on Control Systems Technology</a:t>
            </a:r>
            <a:r>
              <a:rPr lang="en-US" dirty="0"/>
              <a:t> 24.3 (2016): 867-883.</a:t>
            </a:r>
          </a:p>
          <a:p>
            <a:pPr lvl="0"/>
            <a:r>
              <a:rPr lang="en-US" dirty="0"/>
              <a:t>Adams, Julie A. "Coalition formation for task allocation: Theory and algorithms." </a:t>
            </a:r>
            <a:r>
              <a:rPr lang="en-US" i="1" dirty="0"/>
              <a:t>Autonomous Agents and Multi-Agent Systems</a:t>
            </a:r>
            <a:r>
              <a:rPr lang="en-US" dirty="0"/>
              <a:t> 22.2 (2011): 225-248.</a:t>
            </a:r>
          </a:p>
          <a:p>
            <a:pPr lvl="0"/>
            <a:r>
              <a:rPr lang="en-US" dirty="0" err="1"/>
              <a:t>Faigl</a:t>
            </a:r>
            <a:r>
              <a:rPr lang="en-US" dirty="0"/>
              <a:t>, Jan, Miroslav Kulich, and Libor </a:t>
            </a:r>
            <a:r>
              <a:rPr lang="en-US" dirty="0" err="1"/>
              <a:t>Přeučil</a:t>
            </a:r>
            <a:r>
              <a:rPr lang="en-US" dirty="0"/>
              <a:t>. "Goal assignment using distance cost in multi-robot exploration." </a:t>
            </a:r>
            <a:r>
              <a:rPr lang="en-US" i="1" dirty="0"/>
              <a:t>Intelligent Robots and Systems (IROS), 2012 IEEE/RSJ International Conference on.</a:t>
            </a:r>
            <a:r>
              <a:rPr lang="en-US" dirty="0"/>
              <a:t> IEEE, 2012.</a:t>
            </a:r>
          </a:p>
          <a:p>
            <a:pPr lvl="0"/>
            <a:r>
              <a:rPr lang="en-US" dirty="0"/>
              <a:t>Yeung, </a:t>
            </a:r>
            <a:r>
              <a:rPr lang="en-US" dirty="0" err="1"/>
              <a:t>Dit</a:t>
            </a:r>
            <a:r>
              <a:rPr lang="en-US" dirty="0"/>
              <a:t>-Yan, and George </a:t>
            </a:r>
            <a:r>
              <a:rPr lang="en-US" dirty="0" err="1"/>
              <a:t>Bekey</a:t>
            </a:r>
            <a:r>
              <a:rPr lang="en-US" dirty="0"/>
              <a:t>. "A decentralized approach to the motion planning problem for multiple mobile robots." </a:t>
            </a:r>
            <a:r>
              <a:rPr lang="en-US" i="1" dirty="0"/>
              <a:t>Robotics and Automation. Proceedings. 1987 IEEE International Conference on.</a:t>
            </a:r>
            <a:r>
              <a:rPr lang="en-US" dirty="0"/>
              <a:t> Vol. 4. IEEE, 1987.</a:t>
            </a:r>
          </a:p>
          <a:p>
            <a:pPr lvl="0"/>
            <a:r>
              <a:rPr lang="en-US" dirty="0" err="1"/>
              <a:t>Azarm</a:t>
            </a:r>
            <a:r>
              <a:rPr lang="en-US" dirty="0"/>
              <a:t>, </a:t>
            </a:r>
            <a:r>
              <a:rPr lang="en-US" dirty="0" err="1"/>
              <a:t>Kianoush</a:t>
            </a:r>
            <a:r>
              <a:rPr lang="en-US" dirty="0"/>
              <a:t>, and Günther Schmidt. "Conflict-free motion of multiple mobile robots based on decentralized motion planning and negotiation." </a:t>
            </a:r>
            <a:r>
              <a:rPr lang="en-US" i="1" dirty="0"/>
              <a:t>Robotics and Automation, 1997. Proceedings., 1997 IEEE International Conference on.</a:t>
            </a:r>
            <a:r>
              <a:rPr lang="en-US" dirty="0"/>
              <a:t> Vol. 4. IEEE, 1997.</a:t>
            </a:r>
          </a:p>
          <a:p>
            <a:pPr lvl="0"/>
            <a:r>
              <a:rPr lang="en-US" dirty="0" err="1"/>
              <a:t>Alami</a:t>
            </a:r>
            <a:r>
              <a:rPr lang="en-US" dirty="0"/>
              <a:t>, Rachid, Felix </a:t>
            </a:r>
            <a:r>
              <a:rPr lang="en-US" dirty="0" err="1"/>
              <a:t>Ingrand</a:t>
            </a:r>
            <a:r>
              <a:rPr lang="en-US" dirty="0"/>
              <a:t>, and </a:t>
            </a:r>
            <a:r>
              <a:rPr lang="en-US" dirty="0" err="1"/>
              <a:t>Samer</a:t>
            </a:r>
            <a:r>
              <a:rPr lang="en-US" dirty="0"/>
              <a:t> Qutub. "Planning coordination and execution in multi-robots environment." </a:t>
            </a:r>
            <a:r>
              <a:rPr lang="en-US" i="1" dirty="0"/>
              <a:t>Advanced Robotics, 1997. ICAR'97. Proceedings., 8th International Conference on.</a:t>
            </a:r>
            <a:r>
              <a:rPr lang="en-US" dirty="0"/>
              <a:t> IEEE, 1997.</a:t>
            </a:r>
          </a:p>
          <a:p>
            <a:pPr lvl="0"/>
            <a:r>
              <a:rPr lang="en-US" dirty="0" err="1"/>
              <a:t>Alami</a:t>
            </a:r>
            <a:r>
              <a:rPr lang="en-US" dirty="0"/>
              <a:t>, Rachid, François Felix </a:t>
            </a:r>
            <a:r>
              <a:rPr lang="en-US" dirty="0" err="1"/>
              <a:t>Ingrand</a:t>
            </a:r>
            <a:r>
              <a:rPr lang="en-US" dirty="0"/>
              <a:t>, and </a:t>
            </a:r>
            <a:r>
              <a:rPr lang="en-US" dirty="0" err="1"/>
              <a:t>Samer</a:t>
            </a:r>
            <a:r>
              <a:rPr lang="en-US" dirty="0"/>
              <a:t> Qutub. "A Scheme for Coordinating Multi-robots Planning Activities and Plans Execution." </a:t>
            </a:r>
            <a:r>
              <a:rPr lang="en-US" i="1" dirty="0"/>
              <a:t>ECAI.</a:t>
            </a:r>
            <a:r>
              <a:rPr lang="en-US" dirty="0"/>
              <a:t> 1998.</a:t>
            </a:r>
          </a:p>
          <a:p>
            <a:pPr lvl="0"/>
            <a:r>
              <a:rPr lang="en-US" dirty="0" err="1"/>
              <a:t>Bennewitz</a:t>
            </a:r>
            <a:r>
              <a:rPr lang="en-US" dirty="0"/>
              <a:t>, Maren, Wolfram </a:t>
            </a:r>
            <a:r>
              <a:rPr lang="en-US" dirty="0" err="1"/>
              <a:t>Burgard</a:t>
            </a:r>
            <a:r>
              <a:rPr lang="en-US" dirty="0"/>
              <a:t>, and Sebastian </a:t>
            </a:r>
            <a:r>
              <a:rPr lang="en-US" dirty="0" err="1"/>
              <a:t>Thrun</a:t>
            </a:r>
            <a:r>
              <a:rPr lang="en-US" dirty="0"/>
              <a:t>. "Optimizing schedules for prioritized path planning of multi-robot systems." </a:t>
            </a:r>
            <a:r>
              <a:rPr lang="en-US" i="1" dirty="0"/>
              <a:t>Robotics and Automation, 2001. Proceedings 2001 ICRA. IEEE International Conference on.</a:t>
            </a:r>
            <a:r>
              <a:rPr lang="en-US" dirty="0"/>
              <a:t> Vol. 1. IEEE, 2001.</a:t>
            </a:r>
          </a:p>
        </p:txBody>
      </p:sp>
      <p:pic>
        <p:nvPicPr>
          <p:cNvPr id="4" name="Graphic 3" descr="Gears">
            <a:extLst>
              <a:ext uri="{FF2B5EF4-FFF2-40B4-BE49-F238E27FC236}">
                <a16:creationId xmlns:a16="http://schemas.microsoft.com/office/drawing/2014/main" id="{0EDF8C20-F756-4E66-86C5-8C870F52A2D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322768" y="253048"/>
            <a:ext cx="914400" cy="914400"/>
          </a:xfrm>
          <a:prstGeom prst="rect">
            <a:avLst/>
          </a:prstGeom>
        </p:spPr>
      </p:pic>
    </p:spTree>
    <p:extLst>
      <p:ext uri="{BB962C8B-B14F-4D97-AF65-F5344CB8AC3E}">
        <p14:creationId xmlns:p14="http://schemas.microsoft.com/office/powerpoint/2010/main" val="42069174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07A8A4-E224-49C1-8990-09DB4A58DB8E}"/>
              </a:ext>
            </a:extLst>
          </p:cNvPr>
          <p:cNvSpPr>
            <a:spLocks noGrp="1"/>
          </p:cNvSpPr>
          <p:nvPr>
            <p:ph type="title"/>
          </p:nvPr>
        </p:nvSpPr>
        <p:spPr/>
        <p:txBody>
          <a:bodyPr/>
          <a:lstStyle/>
          <a:p>
            <a:r>
              <a:rPr lang="en-US" b="1" cap="small" dirty="0">
                <a:effectLst>
                  <a:outerShdw blurRad="38100" dist="38100" dir="2700000" algn="tl">
                    <a:srgbClr val="000000">
                      <a:alpha val="43137"/>
                    </a:srgbClr>
                  </a:outerShdw>
                </a:effectLst>
              </a:rPr>
              <a:t>References … Continued …</a:t>
            </a:r>
            <a:endParaRPr lang="en-US" dirty="0">
              <a:effectLst>
                <a:outerShdw blurRad="38100" dist="38100" dir="2700000" algn="tl">
                  <a:srgbClr val="000000">
                    <a:alpha val="43137"/>
                  </a:srgbClr>
                </a:outerShdw>
              </a:effectLst>
            </a:endParaRPr>
          </a:p>
        </p:txBody>
      </p:sp>
      <p:sp>
        <p:nvSpPr>
          <p:cNvPr id="3" name="Content Placeholder 2">
            <a:extLst>
              <a:ext uri="{FF2B5EF4-FFF2-40B4-BE49-F238E27FC236}">
                <a16:creationId xmlns:a16="http://schemas.microsoft.com/office/drawing/2014/main" id="{D5AA05E2-D593-4C4C-9317-B8339D917B4E}"/>
              </a:ext>
            </a:extLst>
          </p:cNvPr>
          <p:cNvSpPr>
            <a:spLocks noGrp="1"/>
          </p:cNvSpPr>
          <p:nvPr>
            <p:ph idx="1"/>
          </p:nvPr>
        </p:nvSpPr>
        <p:spPr>
          <a:xfrm>
            <a:off x="1103312" y="1709056"/>
            <a:ext cx="9994674" cy="5148944"/>
          </a:xfrm>
        </p:spPr>
        <p:txBody>
          <a:bodyPr numCol="2">
            <a:normAutofit fontScale="32500" lnSpcReduction="20000"/>
          </a:bodyPr>
          <a:lstStyle/>
          <a:p>
            <a:pPr lvl="0"/>
            <a:r>
              <a:rPr lang="en-US" dirty="0" err="1"/>
              <a:t>Zlot</a:t>
            </a:r>
            <a:r>
              <a:rPr lang="en-US" dirty="0"/>
              <a:t>, Robert, et al. "Multi-robot exploration controlled by a market economy." </a:t>
            </a:r>
            <a:r>
              <a:rPr lang="en-US" i="1" dirty="0"/>
              <a:t>Robotics and Automation, 2002. Proceedings. ICRA'02. IEEE International Conference on. Vol. 3.</a:t>
            </a:r>
            <a:r>
              <a:rPr lang="en-US" dirty="0"/>
              <a:t> IEEE, 2002.</a:t>
            </a:r>
          </a:p>
          <a:p>
            <a:pPr lvl="0"/>
            <a:r>
              <a:rPr lang="en-US" dirty="0"/>
              <a:t>Michael, Nathan, et al. "Distributed multi-robot task assignment and formation control." </a:t>
            </a:r>
            <a:r>
              <a:rPr lang="en-US" i="1" dirty="0"/>
              <a:t>Robotics and Automation, 2008. ICRA 2008. IEEE International Conference on.</a:t>
            </a:r>
            <a:r>
              <a:rPr lang="en-US" dirty="0"/>
              <a:t> IEEE, 2008.</a:t>
            </a:r>
          </a:p>
          <a:p>
            <a:pPr lvl="0"/>
            <a:r>
              <a:rPr lang="en-US" dirty="0"/>
              <a:t>Song, Tao, et al. "A distributed bidirectional auction algorithm for multirobot coordination." </a:t>
            </a:r>
            <a:r>
              <a:rPr lang="en-US" i="1" dirty="0"/>
              <a:t>Research Challenges in Computer Science, 2009. ICRCCS'09. International Conference on.</a:t>
            </a:r>
            <a:r>
              <a:rPr lang="en-US" dirty="0"/>
              <a:t> IEEE, 2009.</a:t>
            </a:r>
          </a:p>
          <a:p>
            <a:pPr lvl="0"/>
            <a:r>
              <a:rPr lang="en-US" dirty="0"/>
              <a:t>Cui, </a:t>
            </a:r>
            <a:r>
              <a:rPr lang="en-US" dirty="0" err="1"/>
              <a:t>Rongxin</a:t>
            </a:r>
            <a:r>
              <a:rPr lang="en-US" dirty="0"/>
              <a:t>, Ji Guo, and Bo Gao. "Game theory-based negotiation for multiple robots task allocation." </a:t>
            </a:r>
            <a:r>
              <a:rPr lang="en-US" i="1" dirty="0" err="1"/>
              <a:t>Robotica</a:t>
            </a:r>
            <a:r>
              <a:rPr lang="en-US" i="1" dirty="0"/>
              <a:t> </a:t>
            </a:r>
            <a:r>
              <a:rPr lang="en-US" dirty="0"/>
              <a:t>31.6 (2013): 923-934.</a:t>
            </a:r>
          </a:p>
          <a:p>
            <a:pPr lvl="0"/>
            <a:r>
              <a:rPr lang="en-US" dirty="0" err="1"/>
              <a:t>Cáp</a:t>
            </a:r>
            <a:r>
              <a:rPr lang="en-US" dirty="0"/>
              <a:t>, Michal, et al. "Asynchronous decentralized prioritized planning for coordination in multi-robot system." </a:t>
            </a:r>
            <a:r>
              <a:rPr lang="en-US" i="1" dirty="0"/>
              <a:t>Intelligent Robots and Systems (IROS), 2013 IEEE/RSJ International Conference on.</a:t>
            </a:r>
            <a:r>
              <a:rPr lang="en-US" dirty="0"/>
              <a:t> IEEE, 2013.</a:t>
            </a:r>
          </a:p>
          <a:p>
            <a:pPr lvl="0"/>
            <a:r>
              <a:rPr lang="en-US" dirty="0"/>
              <a:t>Kennedy J, Eberhart R. Particle swarm optimization. In: Proceedings of the IEEE international conference neural networks, Perth, Australia, 1995, vol. 4, p. 1942–8.</a:t>
            </a:r>
          </a:p>
          <a:p>
            <a:pPr lvl="0"/>
            <a:r>
              <a:rPr lang="en-US" dirty="0" err="1"/>
              <a:t>Ayari</a:t>
            </a:r>
            <a:r>
              <a:rPr lang="en-US" dirty="0"/>
              <a:t>, </a:t>
            </a:r>
            <a:r>
              <a:rPr lang="en-US" dirty="0" err="1"/>
              <a:t>Asma</a:t>
            </a:r>
            <a:r>
              <a:rPr lang="en-US" dirty="0"/>
              <a:t>, and </a:t>
            </a:r>
            <a:r>
              <a:rPr lang="en-US" dirty="0" err="1"/>
              <a:t>Sadok</a:t>
            </a:r>
            <a:r>
              <a:rPr lang="en-US" dirty="0"/>
              <a:t> </a:t>
            </a:r>
            <a:r>
              <a:rPr lang="en-US" dirty="0" err="1"/>
              <a:t>Bouamama</a:t>
            </a:r>
            <a:r>
              <a:rPr lang="en-US" dirty="0"/>
              <a:t>. "A new multiple robot path planning algorithm: dynamic distributed particle swarm optimization." </a:t>
            </a:r>
            <a:r>
              <a:rPr lang="en-US" i="1" dirty="0"/>
              <a:t>Robotics and Biomimetics</a:t>
            </a:r>
            <a:r>
              <a:rPr lang="en-US" dirty="0"/>
              <a:t> 4.1 (2017): 8.</a:t>
            </a:r>
          </a:p>
          <a:p>
            <a:pPr lvl="0"/>
            <a:r>
              <a:rPr lang="en-US" dirty="0"/>
              <a:t>Bandyopadhyay, </a:t>
            </a:r>
            <a:r>
              <a:rPr lang="en-US" dirty="0" err="1"/>
              <a:t>Saptarshi</a:t>
            </a:r>
            <a:r>
              <a:rPr lang="en-US" dirty="0"/>
              <a:t>, Soon-Jo Chung, and Fred Y. </a:t>
            </a:r>
            <a:r>
              <a:rPr lang="en-US" dirty="0" err="1"/>
              <a:t>Hadaegh</a:t>
            </a:r>
            <a:r>
              <a:rPr lang="en-US" dirty="0"/>
              <a:t>. "Probabilistic and distributed control of a large-scale swarm of autonomous agents." </a:t>
            </a:r>
            <a:r>
              <a:rPr lang="en-US" i="1" dirty="0"/>
              <a:t>IEEE Transactions on Robotics</a:t>
            </a:r>
            <a:r>
              <a:rPr lang="en-US" dirty="0"/>
              <a:t> 33.5 (2017): 1103-1123.</a:t>
            </a:r>
          </a:p>
          <a:p>
            <a:pPr lvl="0"/>
            <a:r>
              <a:rPr lang="en-US" dirty="0"/>
              <a:t>Wu, Dan, and </a:t>
            </a:r>
            <a:r>
              <a:rPr lang="en-US" dirty="0" err="1"/>
              <a:t>Huaicheng</a:t>
            </a:r>
            <a:r>
              <a:rPr lang="en-US" dirty="0"/>
              <a:t> Su. "An improved probabilistic approach for collaborative multi-robot localization." </a:t>
            </a:r>
            <a:r>
              <a:rPr lang="en-US" i="1" dirty="0"/>
              <a:t>Robotics and Biomimetics, 2008. ROBIO 2008. IEEE International Conference on.</a:t>
            </a:r>
            <a:r>
              <a:rPr lang="en-US" dirty="0"/>
              <a:t> IEEE, 2009.</a:t>
            </a:r>
          </a:p>
          <a:p>
            <a:pPr lvl="0"/>
            <a:r>
              <a:rPr lang="en-US" dirty="0"/>
              <a:t>Jevtic, Aleksandar, et al. "Distributed bees algorithm for task allocation in swarm of robots." </a:t>
            </a:r>
            <a:r>
              <a:rPr lang="en-US" i="1" dirty="0"/>
              <a:t>IEEE Systems Journal </a:t>
            </a:r>
            <a:r>
              <a:rPr lang="en-US" dirty="0"/>
              <a:t>6.2 (2012): 296-304.</a:t>
            </a:r>
          </a:p>
          <a:p>
            <a:pPr lvl="0"/>
            <a:r>
              <a:rPr lang="en-US" dirty="0"/>
              <a:t>Bandyopadhyay, </a:t>
            </a:r>
            <a:r>
              <a:rPr lang="en-US" dirty="0" err="1"/>
              <a:t>Saptarshi</a:t>
            </a:r>
            <a:r>
              <a:rPr lang="en-US" dirty="0"/>
              <a:t>, Soon-Jo Chung, and Fred Y. </a:t>
            </a:r>
            <a:r>
              <a:rPr lang="en-US" dirty="0" err="1"/>
              <a:t>Hadaegh</a:t>
            </a:r>
            <a:r>
              <a:rPr lang="en-US" dirty="0"/>
              <a:t>. "Probabilistic and distributed control of a large-scale swarm of autonomous agents." </a:t>
            </a:r>
            <a:r>
              <a:rPr lang="en-US" i="1" dirty="0"/>
              <a:t>IEEE Transactions on Robotics</a:t>
            </a:r>
            <a:r>
              <a:rPr lang="en-US" dirty="0"/>
              <a:t> 33.5 (2017): 1103-1123.</a:t>
            </a:r>
          </a:p>
          <a:p>
            <a:pPr lvl="0"/>
            <a:r>
              <a:rPr lang="en-US" dirty="0" err="1"/>
              <a:t>Madhavan</a:t>
            </a:r>
            <a:r>
              <a:rPr lang="en-US" dirty="0"/>
              <a:t>, Raj, Kingsley </a:t>
            </a:r>
            <a:r>
              <a:rPr lang="en-US" dirty="0" err="1"/>
              <a:t>Fregene</a:t>
            </a:r>
            <a:r>
              <a:rPr lang="en-US" dirty="0"/>
              <a:t>, and Lynne E. Parker. "Distributed heterogeneous outdoor multi-robot localization." </a:t>
            </a:r>
            <a:r>
              <a:rPr lang="en-US" i="1" dirty="0"/>
              <a:t>Robotics and Automation, 2002. Proceedings. ICRA'02. IEEE International Conference on.</a:t>
            </a:r>
            <a:r>
              <a:rPr lang="en-US" dirty="0"/>
              <a:t> Vol. 1. IEEE, 2002.</a:t>
            </a:r>
          </a:p>
          <a:p>
            <a:pPr lvl="0"/>
            <a:r>
              <a:rPr lang="en-US" dirty="0"/>
              <a:t>Jones, Edward Gil, et al. "Dynamically formed heterogeneous robot teams performing tightly-coordinated tasks." </a:t>
            </a:r>
            <a:r>
              <a:rPr lang="en-US" i="1" dirty="0"/>
              <a:t>Robotics and Automation, 2006. ICRA 2006. Proceedings 2006 IEEE International Conference on.</a:t>
            </a:r>
            <a:r>
              <a:rPr lang="en-US" dirty="0"/>
              <a:t> IEEE, 2006.</a:t>
            </a:r>
          </a:p>
          <a:p>
            <a:pPr lvl="0"/>
            <a:r>
              <a:rPr lang="en-US" dirty="0" err="1"/>
              <a:t>Viguria</a:t>
            </a:r>
            <a:r>
              <a:rPr lang="en-US" dirty="0"/>
              <a:t>, </a:t>
            </a:r>
            <a:r>
              <a:rPr lang="en-US" dirty="0" err="1"/>
              <a:t>Antidio</a:t>
            </a:r>
            <a:r>
              <a:rPr lang="en-US" dirty="0"/>
              <a:t>, Ivan </a:t>
            </a:r>
            <a:r>
              <a:rPr lang="en-US" dirty="0" err="1"/>
              <a:t>Maza</a:t>
            </a:r>
            <a:r>
              <a:rPr lang="en-US" dirty="0"/>
              <a:t>, and Anibal </a:t>
            </a:r>
            <a:r>
              <a:rPr lang="en-US" dirty="0" err="1"/>
              <a:t>Ollero</a:t>
            </a:r>
            <a:r>
              <a:rPr lang="en-US" dirty="0"/>
              <a:t>. "S+ T: An algorithm for distributed multirobot task allocation based on services for improving robot cooperation." </a:t>
            </a:r>
            <a:r>
              <a:rPr lang="en-US" i="1" dirty="0"/>
              <a:t>Robotics and Automation, 2008. ICRA 2008. IEEE International Conference on.</a:t>
            </a:r>
            <a:r>
              <a:rPr lang="en-US" dirty="0"/>
              <a:t> IEEE, 2008.</a:t>
            </a:r>
          </a:p>
          <a:p>
            <a:pPr lvl="0"/>
            <a:r>
              <a:rPr lang="en-US" dirty="0"/>
              <a:t>Di Paola, Donato, David </a:t>
            </a:r>
            <a:r>
              <a:rPr lang="en-US" dirty="0" err="1"/>
              <a:t>Naso</a:t>
            </a:r>
            <a:r>
              <a:rPr lang="en-US" dirty="0"/>
              <a:t>, and </a:t>
            </a:r>
            <a:r>
              <a:rPr lang="en-US" dirty="0" err="1"/>
              <a:t>Biagio</a:t>
            </a:r>
            <a:r>
              <a:rPr lang="en-US" dirty="0"/>
              <a:t> </a:t>
            </a:r>
            <a:r>
              <a:rPr lang="en-US" dirty="0" err="1"/>
              <a:t>Turchiano</a:t>
            </a:r>
            <a:r>
              <a:rPr lang="en-US" dirty="0"/>
              <a:t>. "Consensus-based robust decentralized task assignment for heterogeneous robot networks." </a:t>
            </a:r>
            <a:r>
              <a:rPr lang="en-US" i="1" dirty="0"/>
              <a:t>American Control Conference (ACC), 2011</a:t>
            </a:r>
            <a:r>
              <a:rPr lang="en-US" dirty="0"/>
              <a:t>. IEEE, 2011.</a:t>
            </a:r>
          </a:p>
          <a:p>
            <a:pPr lvl="0"/>
            <a:r>
              <a:rPr lang="en-US" dirty="0"/>
              <a:t>Yu, </a:t>
            </a:r>
            <a:r>
              <a:rPr lang="en-US" dirty="0" err="1"/>
              <a:t>Huili</a:t>
            </a:r>
            <a:r>
              <a:rPr lang="en-US" dirty="0"/>
              <a:t>, et al. "Probabilistic path planning for cooperative target tracking using aerial and ground vehicles." </a:t>
            </a:r>
            <a:r>
              <a:rPr lang="en-US" i="1" dirty="0"/>
              <a:t>American Control Conference (ACC)</a:t>
            </a:r>
            <a:r>
              <a:rPr lang="en-US" dirty="0"/>
              <a:t>, 2011. IEEE, 2011.</a:t>
            </a:r>
          </a:p>
          <a:p>
            <a:pPr lvl="0"/>
            <a:r>
              <a:rPr lang="en-US" dirty="0"/>
              <a:t>Di Paola, Donato, et al. "Decentralized dynamic task planning for heterogeneous robotic networks." </a:t>
            </a:r>
            <a:r>
              <a:rPr lang="en-US" i="1" dirty="0"/>
              <a:t>Autonomous Robots</a:t>
            </a:r>
            <a:r>
              <a:rPr lang="en-US" dirty="0"/>
              <a:t> 38.1 (2015): 31-48.</a:t>
            </a:r>
          </a:p>
          <a:p>
            <a:pPr lvl="0"/>
            <a:r>
              <a:rPr lang="en-US" dirty="0" err="1"/>
              <a:t>ndeger</a:t>
            </a:r>
            <a:r>
              <a:rPr lang="en-US" dirty="0"/>
              <a:t>, </a:t>
            </a:r>
            <a:r>
              <a:rPr lang="en-US" dirty="0" err="1"/>
              <a:t>Cagatay</a:t>
            </a:r>
            <a:r>
              <a:rPr lang="en-US" dirty="0"/>
              <a:t>, and Faruk </a:t>
            </a:r>
            <a:r>
              <a:rPr lang="en-US" dirty="0" err="1"/>
              <a:t>Polat</a:t>
            </a:r>
            <a:r>
              <a:rPr lang="en-US" dirty="0"/>
              <a:t>. "Multi-agent real-time pursuit." </a:t>
            </a:r>
            <a:r>
              <a:rPr lang="en-US" i="1" dirty="0"/>
              <a:t>Autonomous Agents and Multi-Agent Systems</a:t>
            </a:r>
            <a:r>
              <a:rPr lang="en-US" dirty="0"/>
              <a:t> 21.1 (2010): 69-107.</a:t>
            </a:r>
          </a:p>
          <a:p>
            <a:pPr lvl="0"/>
            <a:r>
              <a:rPr lang="en-US" dirty="0" err="1"/>
              <a:t>Wawerla</a:t>
            </a:r>
            <a:r>
              <a:rPr lang="en-US" dirty="0"/>
              <a:t>, Jens, and Richard T. Vaughan. "A fast and frugal method for team-task allocation in a multi-robot transportation system." </a:t>
            </a:r>
            <a:r>
              <a:rPr lang="en-US" i="1" dirty="0"/>
              <a:t>Robotics and Automation (ICRA), 2010 IEEE International Conference on.</a:t>
            </a:r>
            <a:r>
              <a:rPr lang="en-US" dirty="0"/>
              <a:t> IEEE, 2010.</a:t>
            </a:r>
          </a:p>
          <a:p>
            <a:pPr lvl="0"/>
            <a:r>
              <a:rPr lang="en-US" dirty="0"/>
              <a:t>Luna, Ryan, and Kostas E. </a:t>
            </a:r>
            <a:r>
              <a:rPr lang="en-US" dirty="0" err="1"/>
              <a:t>Bekris</a:t>
            </a:r>
            <a:r>
              <a:rPr lang="en-US" dirty="0"/>
              <a:t>. "Efficient and complete centralized multi-robot path planning." </a:t>
            </a:r>
            <a:r>
              <a:rPr lang="en-US" i="1" dirty="0"/>
              <a:t>Intelligent Robots and Systems (IROS), 2011 IEEE/RSJ International Conference on.</a:t>
            </a:r>
            <a:r>
              <a:rPr lang="en-US" dirty="0"/>
              <a:t> IEEE, 2011.</a:t>
            </a:r>
          </a:p>
          <a:p>
            <a:pPr lvl="0"/>
            <a:r>
              <a:rPr lang="en-US" dirty="0" err="1"/>
              <a:t>Dono</a:t>
            </a:r>
            <a:r>
              <a:rPr lang="en-US" dirty="0"/>
              <a:t>, Thomas F., and Timothy H. Chung. "Optimized transit planning and landing of aerial robotic swarms." </a:t>
            </a:r>
            <a:r>
              <a:rPr lang="en-US" i="1" dirty="0"/>
              <a:t>Robotics and Automation (ICRA), 2013 IEEE International Conference on.</a:t>
            </a:r>
            <a:r>
              <a:rPr lang="en-US" dirty="0"/>
              <a:t> IEEE, 2013.</a:t>
            </a:r>
          </a:p>
          <a:p>
            <a:pPr lvl="0"/>
            <a:r>
              <a:rPr lang="en-US" dirty="0"/>
              <a:t>D. Mellinger and V. Kumar. Minimum snap trajectory generation and control for quadrotors. In Proc. of the IEEE Int. Conf. on Robotics and Automation, May 2011.</a:t>
            </a:r>
          </a:p>
          <a:p>
            <a:pPr lvl="0"/>
            <a:r>
              <a:rPr lang="en-US" dirty="0"/>
              <a:t>D. Mellinger, A. </a:t>
            </a:r>
            <a:r>
              <a:rPr lang="en-US" dirty="0" err="1"/>
              <a:t>Kushleyev</a:t>
            </a:r>
            <a:r>
              <a:rPr lang="en-US" dirty="0"/>
              <a:t>, and V. Kumar, “Mixed-integer quadratic program trajectory generation for heterogeneous quadrotor teams,” in Proc. IEEE Int. Conf. Robot. </a:t>
            </a:r>
            <a:r>
              <a:rPr lang="en-US" dirty="0" err="1"/>
              <a:t>Autom</a:t>
            </a:r>
            <a:r>
              <a:rPr lang="en-US" dirty="0"/>
              <a:t>., May 2012, pp. 477–483.</a:t>
            </a:r>
          </a:p>
          <a:p>
            <a:pPr lvl="0"/>
            <a:r>
              <a:rPr lang="en-US" dirty="0"/>
              <a:t>F. </a:t>
            </a:r>
            <a:r>
              <a:rPr lang="en-US" dirty="0" err="1"/>
              <a:t>Augugliaro</a:t>
            </a:r>
            <a:r>
              <a:rPr lang="en-US" dirty="0"/>
              <a:t>, A. P. </a:t>
            </a:r>
            <a:r>
              <a:rPr lang="en-US" dirty="0" err="1"/>
              <a:t>Schoellig</a:t>
            </a:r>
            <a:r>
              <a:rPr lang="en-US" dirty="0"/>
              <a:t>, and R. </a:t>
            </a:r>
            <a:r>
              <a:rPr lang="en-US" dirty="0" err="1"/>
              <a:t>D’Andrea</a:t>
            </a:r>
            <a:r>
              <a:rPr lang="en-US" dirty="0"/>
              <a:t>, “Generation of collision free trajectories for a </a:t>
            </a:r>
            <a:r>
              <a:rPr lang="en-US" dirty="0" err="1"/>
              <a:t>quadrocopter</a:t>
            </a:r>
            <a:r>
              <a:rPr lang="en-US" dirty="0"/>
              <a:t> ﬂeet: A sequential convex programming approach,” in Proc. IEEE/RSJ Int. Conf. </a:t>
            </a:r>
            <a:r>
              <a:rPr lang="en-US" dirty="0" err="1"/>
              <a:t>Intell</a:t>
            </a:r>
            <a:r>
              <a:rPr lang="en-US" dirty="0"/>
              <a:t>. Robots Syst., Oct. 2012, pp. 1917–1922.</a:t>
            </a:r>
          </a:p>
          <a:p>
            <a:pPr lvl="0"/>
            <a:r>
              <a:rPr lang="en-US" dirty="0"/>
              <a:t>Y. Chen, M. Cutler, and J. P. How, “Decoupled multiagent path planning via incremental sequential convex programming,” in Proc. IEEE Int. Conf. Robot. </a:t>
            </a:r>
            <a:r>
              <a:rPr lang="en-US" dirty="0" err="1"/>
              <a:t>Autom</a:t>
            </a:r>
            <a:r>
              <a:rPr lang="en-US" dirty="0"/>
              <a:t>., May 2015, pp. 5954–5961.</a:t>
            </a:r>
          </a:p>
          <a:p>
            <a:pPr lvl="0"/>
            <a:r>
              <a:rPr lang="en-US" dirty="0" err="1"/>
              <a:t>Kushleyev</a:t>
            </a:r>
            <a:r>
              <a:rPr lang="en-US" dirty="0"/>
              <a:t>, Alex, et al. "Towards a swarm of agile micro quadrotors." </a:t>
            </a:r>
            <a:r>
              <a:rPr lang="en-US" i="1" dirty="0"/>
              <a:t>Autonomous Robots</a:t>
            </a:r>
            <a:r>
              <a:rPr lang="en-US" dirty="0"/>
              <a:t> 35.4 (2013): 287-300.</a:t>
            </a:r>
          </a:p>
          <a:p>
            <a:pPr lvl="0"/>
            <a:r>
              <a:rPr lang="en-US" dirty="0" err="1"/>
              <a:t>Mulgaonkar</a:t>
            </a:r>
            <a:r>
              <a:rPr lang="en-US" dirty="0"/>
              <a:t>, Yash, et al. "Robust Aerial Robot Swarms Without Collision Avoidance." </a:t>
            </a:r>
            <a:r>
              <a:rPr lang="en-US" i="1" dirty="0"/>
              <a:t>IEEE Robotics and Automation Letters</a:t>
            </a:r>
            <a:r>
              <a:rPr lang="en-US" dirty="0"/>
              <a:t> 3.1 (2018): 596-603.</a:t>
            </a:r>
          </a:p>
          <a:p>
            <a:pPr lvl="0"/>
            <a:r>
              <a:rPr lang="en-US" dirty="0"/>
              <a:t>Preiss, James A., et al. “Downwash-Aware Trajectory Planning for Large Quadcopter Teams.” </a:t>
            </a:r>
            <a:r>
              <a:rPr lang="en-US" i="1" dirty="0" err="1"/>
              <a:t>arXiv</a:t>
            </a:r>
            <a:r>
              <a:rPr lang="en-US" i="1" dirty="0"/>
              <a:t> preprint arXiv</a:t>
            </a:r>
            <a:r>
              <a:rPr lang="en-US" dirty="0"/>
              <a:t>:1704.04852 (2017).</a:t>
            </a:r>
          </a:p>
          <a:p>
            <a:pPr lvl="0"/>
            <a:r>
              <a:rPr lang="en-US" dirty="0"/>
              <a:t>Preiss, James A., et al. "</a:t>
            </a:r>
            <a:r>
              <a:rPr lang="en-US" dirty="0" err="1"/>
              <a:t>Crazyswarm</a:t>
            </a:r>
            <a:r>
              <a:rPr lang="en-US" dirty="0"/>
              <a:t>: A large </a:t>
            </a:r>
            <a:r>
              <a:rPr lang="en-US" dirty="0" err="1"/>
              <a:t>nano</a:t>
            </a:r>
            <a:r>
              <a:rPr lang="en-US" dirty="0"/>
              <a:t>-quadcopter swarm." </a:t>
            </a:r>
            <a:r>
              <a:rPr lang="en-US" i="1" dirty="0"/>
              <a:t>Robotics and Automation (ICRA), 2017 IEEE International Conference on</a:t>
            </a:r>
            <a:r>
              <a:rPr lang="en-US" dirty="0"/>
              <a:t>. IEEE, 2017.</a:t>
            </a:r>
          </a:p>
          <a:p>
            <a:pPr lvl="0"/>
            <a:r>
              <a:rPr lang="en-US" dirty="0" err="1"/>
              <a:t>Debord</a:t>
            </a:r>
            <a:r>
              <a:rPr lang="en-US" dirty="0"/>
              <a:t>, mark. “Heterogeneous Trajectory Planning with </a:t>
            </a:r>
            <a:r>
              <a:rPr lang="en-US" dirty="0" err="1"/>
              <a:t>Crazyflie</a:t>
            </a:r>
            <a:r>
              <a:rPr lang="en-US" dirty="0"/>
              <a:t> and </a:t>
            </a:r>
            <a:r>
              <a:rPr lang="en-US" dirty="0" err="1"/>
              <a:t>BigQuad</a:t>
            </a:r>
            <a:r>
              <a:rPr lang="en-US" dirty="0"/>
              <a:t> Deck.” </a:t>
            </a:r>
            <a:r>
              <a:rPr lang="en-US" i="1" dirty="0" err="1"/>
              <a:t>Bitcraze</a:t>
            </a:r>
            <a:r>
              <a:rPr lang="en-US" i="1" dirty="0"/>
              <a:t>,</a:t>
            </a:r>
            <a:r>
              <a:rPr lang="en-US" dirty="0"/>
              <a:t> USC ACT Lab, 2 Apr. 2018, www.bitcraze.io/2018/04/heterogeneous-trajectory-planning-with-crazyflie-and-bigquad-deck/.</a:t>
            </a:r>
          </a:p>
          <a:p>
            <a:pPr lvl="0"/>
            <a:endParaRPr lang="en-US" dirty="0"/>
          </a:p>
        </p:txBody>
      </p:sp>
      <p:pic>
        <p:nvPicPr>
          <p:cNvPr id="4" name="Graphic 3" descr="Gears">
            <a:extLst>
              <a:ext uri="{FF2B5EF4-FFF2-40B4-BE49-F238E27FC236}">
                <a16:creationId xmlns:a16="http://schemas.microsoft.com/office/drawing/2014/main" id="{0EDF8C20-F756-4E66-86C5-8C870F52A2D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322768" y="253048"/>
            <a:ext cx="914400" cy="914400"/>
          </a:xfrm>
          <a:prstGeom prst="rect">
            <a:avLst/>
          </a:prstGeom>
        </p:spPr>
      </p:pic>
    </p:spTree>
    <p:extLst>
      <p:ext uri="{BB962C8B-B14F-4D97-AF65-F5344CB8AC3E}">
        <p14:creationId xmlns:p14="http://schemas.microsoft.com/office/powerpoint/2010/main" val="26645147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8" descr="Image result for terps engineering logo">
            <a:extLst>
              <a:ext uri="{FF2B5EF4-FFF2-40B4-BE49-F238E27FC236}">
                <a16:creationId xmlns:a16="http://schemas.microsoft.com/office/drawing/2014/main" id="{CDF60332-E5FD-4805-8847-4E62D987AD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7825" y="1595157"/>
            <a:ext cx="11544300" cy="4810125"/>
          </a:xfrm>
          <a:prstGeom prst="rect">
            <a:avLst/>
          </a:prstGeom>
          <a:noFill/>
          <a:extLst>
            <a:ext uri="{909E8E84-426E-40DD-AFC4-6F175D3DCCD1}">
              <a14:hiddenFill xmlns:a14="http://schemas.microsoft.com/office/drawing/2010/main">
                <a:solidFill>
                  <a:srgbClr val="FFFFFF"/>
                </a:solidFill>
              </a14:hiddenFill>
            </a:ext>
          </a:extLst>
        </p:spPr>
      </p:pic>
      <p:pic>
        <p:nvPicPr>
          <p:cNvPr id="8" name="Graphic 7" descr="Gears">
            <a:extLst>
              <a:ext uri="{FF2B5EF4-FFF2-40B4-BE49-F238E27FC236}">
                <a16:creationId xmlns:a16="http://schemas.microsoft.com/office/drawing/2014/main" id="{6CE75713-B08D-4720-A820-98A27D1094F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322768" y="253048"/>
            <a:ext cx="914400" cy="914400"/>
          </a:xfrm>
          <a:prstGeom prst="rect">
            <a:avLst/>
          </a:prstGeom>
        </p:spPr>
      </p:pic>
    </p:spTree>
    <p:extLst>
      <p:ext uri="{BB962C8B-B14F-4D97-AF65-F5344CB8AC3E}">
        <p14:creationId xmlns:p14="http://schemas.microsoft.com/office/powerpoint/2010/main" val="38987578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07A8A4-E224-49C1-8990-09DB4A58DB8E}"/>
              </a:ext>
            </a:extLst>
          </p:cNvPr>
          <p:cNvSpPr>
            <a:spLocks noGrp="1"/>
          </p:cNvSpPr>
          <p:nvPr>
            <p:ph type="title"/>
          </p:nvPr>
        </p:nvSpPr>
        <p:spPr/>
        <p:txBody>
          <a:bodyPr/>
          <a:lstStyle/>
          <a:p>
            <a:r>
              <a:rPr lang="en-US" b="1" cap="small" dirty="0">
                <a:effectLst>
                  <a:outerShdw blurRad="38100" dist="38100" dir="2700000" algn="tl">
                    <a:srgbClr val="000000">
                      <a:alpha val="43137"/>
                    </a:srgbClr>
                  </a:outerShdw>
                </a:effectLst>
              </a:rPr>
              <a:t>Motivation</a:t>
            </a:r>
            <a:br>
              <a:rPr lang="en-US" b="1" cap="small" dirty="0"/>
            </a:br>
            <a:endParaRPr lang="en-US" dirty="0"/>
          </a:p>
        </p:txBody>
      </p:sp>
      <p:sp>
        <p:nvSpPr>
          <p:cNvPr id="3" name="Content Placeholder 2">
            <a:extLst>
              <a:ext uri="{FF2B5EF4-FFF2-40B4-BE49-F238E27FC236}">
                <a16:creationId xmlns:a16="http://schemas.microsoft.com/office/drawing/2014/main" id="{D5AA05E2-D593-4C4C-9317-B8339D917B4E}"/>
              </a:ext>
            </a:extLst>
          </p:cNvPr>
          <p:cNvSpPr>
            <a:spLocks noGrp="1"/>
          </p:cNvSpPr>
          <p:nvPr>
            <p:ph idx="1"/>
          </p:nvPr>
        </p:nvSpPr>
        <p:spPr/>
        <p:txBody>
          <a:bodyPr/>
          <a:lstStyle/>
          <a:p>
            <a:r>
              <a:rPr lang="en-US" sz="3600" dirty="0"/>
              <a:t>Cost</a:t>
            </a:r>
          </a:p>
          <a:p>
            <a:endParaRPr lang="en-US" sz="3600" dirty="0"/>
          </a:p>
          <a:p>
            <a:r>
              <a:rPr lang="en-US" sz="3600" dirty="0"/>
              <a:t>Reliability</a:t>
            </a:r>
          </a:p>
          <a:p>
            <a:endParaRPr lang="en-US" sz="3600" dirty="0"/>
          </a:p>
          <a:p>
            <a:r>
              <a:rPr lang="en-US" sz="3600" dirty="0"/>
              <a:t>Efficiency</a:t>
            </a:r>
          </a:p>
          <a:p>
            <a:pPr marL="0" indent="0">
              <a:buNone/>
            </a:pPr>
            <a:endParaRPr lang="en-US" dirty="0"/>
          </a:p>
          <a:p>
            <a:endParaRPr lang="en-US" dirty="0"/>
          </a:p>
          <a:p>
            <a:endParaRPr lang="en-US" dirty="0"/>
          </a:p>
        </p:txBody>
      </p:sp>
      <p:pic>
        <p:nvPicPr>
          <p:cNvPr id="15" name="Graphic 14" descr="Thumbs Up Sign">
            <a:extLst>
              <a:ext uri="{FF2B5EF4-FFF2-40B4-BE49-F238E27FC236}">
                <a16:creationId xmlns:a16="http://schemas.microsoft.com/office/drawing/2014/main" id="{A0BCF854-2DFF-4A3F-B59D-C94EEDB137B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646214" y="181540"/>
            <a:ext cx="1101012" cy="1101012"/>
          </a:xfrm>
          <a:prstGeom prst="rect">
            <a:avLst/>
          </a:prstGeom>
        </p:spPr>
      </p:pic>
      <p:pic>
        <p:nvPicPr>
          <p:cNvPr id="19" name="Graphic 18" descr="Stopwatch">
            <a:extLst>
              <a:ext uri="{FF2B5EF4-FFF2-40B4-BE49-F238E27FC236}">
                <a16:creationId xmlns:a16="http://schemas.microsoft.com/office/drawing/2014/main" id="{51D973FA-F6E1-4AAD-95BC-F508F1F9574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857708" y="4635282"/>
            <a:ext cx="914400" cy="914400"/>
          </a:xfrm>
          <a:prstGeom prst="rect">
            <a:avLst/>
          </a:prstGeom>
        </p:spPr>
      </p:pic>
      <p:pic>
        <p:nvPicPr>
          <p:cNvPr id="22" name="Graphic 21" descr="Money">
            <a:extLst>
              <a:ext uri="{FF2B5EF4-FFF2-40B4-BE49-F238E27FC236}">
                <a16:creationId xmlns:a16="http://schemas.microsoft.com/office/drawing/2014/main" id="{0FEC4F60-2C75-4A84-9398-B4B240C380C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943308" y="1811504"/>
            <a:ext cx="914400" cy="914400"/>
          </a:xfrm>
          <a:prstGeom prst="rect">
            <a:avLst/>
          </a:prstGeom>
        </p:spPr>
      </p:pic>
      <p:pic>
        <p:nvPicPr>
          <p:cNvPr id="24" name="Graphic 23" descr="Empty Battery">
            <a:extLst>
              <a:ext uri="{FF2B5EF4-FFF2-40B4-BE49-F238E27FC236}">
                <a16:creationId xmlns:a16="http://schemas.microsoft.com/office/drawing/2014/main" id="{70BCAFB0-DFAE-41A1-8D94-301E4DE0878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16200000">
            <a:off x="4760722" y="4635282"/>
            <a:ext cx="914400" cy="914400"/>
          </a:xfrm>
          <a:prstGeom prst="rect">
            <a:avLst/>
          </a:prstGeom>
        </p:spPr>
      </p:pic>
      <p:pic>
        <p:nvPicPr>
          <p:cNvPr id="32" name="Graphic 31" descr="Gears">
            <a:extLst>
              <a:ext uri="{FF2B5EF4-FFF2-40B4-BE49-F238E27FC236}">
                <a16:creationId xmlns:a16="http://schemas.microsoft.com/office/drawing/2014/main" id="{064EDA73-F19C-4EA4-A9F4-E260CE1666D4}"/>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0322768" y="253048"/>
            <a:ext cx="914400" cy="914400"/>
          </a:xfrm>
          <a:prstGeom prst="rect">
            <a:avLst/>
          </a:prstGeom>
        </p:spPr>
      </p:pic>
      <p:pic>
        <p:nvPicPr>
          <p:cNvPr id="33" name="Graphic 32" descr="Tools">
            <a:extLst>
              <a:ext uri="{FF2B5EF4-FFF2-40B4-BE49-F238E27FC236}">
                <a16:creationId xmlns:a16="http://schemas.microsoft.com/office/drawing/2014/main" id="{359326B6-64DA-4EF8-8CF3-1EFD7560E410}"/>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832826" y="3165625"/>
            <a:ext cx="914400" cy="914400"/>
          </a:xfrm>
          <a:prstGeom prst="rect">
            <a:avLst/>
          </a:prstGeom>
        </p:spPr>
      </p:pic>
      <p:sp>
        <p:nvSpPr>
          <p:cNvPr id="6" name="TextBox 5">
            <a:extLst>
              <a:ext uri="{FF2B5EF4-FFF2-40B4-BE49-F238E27FC236}">
                <a16:creationId xmlns:a16="http://schemas.microsoft.com/office/drawing/2014/main" id="{C8C7EC2D-D0C5-4B7E-8687-150489E21E9E}"/>
              </a:ext>
            </a:extLst>
          </p:cNvPr>
          <p:cNvSpPr txBox="1"/>
          <p:nvPr/>
        </p:nvSpPr>
        <p:spPr>
          <a:xfrm>
            <a:off x="939912" y="6858000"/>
            <a:ext cx="5029200" cy="230832"/>
          </a:xfrm>
          <a:prstGeom prst="rect">
            <a:avLst/>
          </a:prstGeom>
          <a:noFill/>
        </p:spPr>
        <p:txBody>
          <a:bodyPr wrap="square" rtlCol="0">
            <a:spAutoFit/>
          </a:bodyPr>
          <a:lstStyle/>
          <a:p>
            <a:r>
              <a:rPr lang="en-US" sz="900">
                <a:hlinkClick r:id="rId15" tooltip="https://usilive.org/opinions/applying-swarm-theory-to-networked-union-organising/"/>
              </a:rPr>
              <a:t>This Photo</a:t>
            </a:r>
            <a:r>
              <a:rPr lang="en-US" sz="900"/>
              <a:t> by Unknown Author is licensed under </a:t>
            </a:r>
            <a:r>
              <a:rPr lang="en-US" sz="900">
                <a:hlinkClick r:id="rId16" tooltip="https://creativecommons.org/licenses/by-nc/4.0/"/>
              </a:rPr>
              <a:t>CC BY-NC</a:t>
            </a:r>
            <a:endParaRPr lang="en-US" sz="900"/>
          </a:p>
        </p:txBody>
      </p:sp>
    </p:spTree>
    <p:extLst>
      <p:ext uri="{BB962C8B-B14F-4D97-AF65-F5344CB8AC3E}">
        <p14:creationId xmlns:p14="http://schemas.microsoft.com/office/powerpoint/2010/main" val="39360881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07A8A4-E224-49C1-8990-09DB4A58DB8E}"/>
              </a:ext>
            </a:extLst>
          </p:cNvPr>
          <p:cNvSpPr>
            <a:spLocks noGrp="1"/>
          </p:cNvSpPr>
          <p:nvPr>
            <p:ph type="title"/>
          </p:nvPr>
        </p:nvSpPr>
        <p:spPr/>
        <p:txBody>
          <a:bodyPr/>
          <a:lstStyle/>
          <a:p>
            <a:r>
              <a:rPr lang="en-US" b="1" cap="small" dirty="0"/>
              <a:t>Terminology</a:t>
            </a:r>
            <a:br>
              <a:rPr lang="en-US" b="1" cap="small" dirty="0"/>
            </a:br>
            <a:endParaRPr lang="en-US" dirty="0"/>
          </a:p>
        </p:txBody>
      </p:sp>
      <p:sp>
        <p:nvSpPr>
          <p:cNvPr id="3" name="Content Placeholder 2">
            <a:extLst>
              <a:ext uri="{FF2B5EF4-FFF2-40B4-BE49-F238E27FC236}">
                <a16:creationId xmlns:a16="http://schemas.microsoft.com/office/drawing/2014/main" id="{D5AA05E2-D593-4C4C-9317-B8339D917B4E}"/>
              </a:ext>
            </a:extLst>
          </p:cNvPr>
          <p:cNvSpPr>
            <a:spLocks noGrp="1"/>
          </p:cNvSpPr>
          <p:nvPr>
            <p:ph idx="1"/>
          </p:nvPr>
        </p:nvSpPr>
        <p:spPr>
          <a:xfrm>
            <a:off x="1103312" y="1408922"/>
            <a:ext cx="8946541" cy="5108419"/>
          </a:xfrm>
        </p:spPr>
        <p:txBody>
          <a:bodyPr>
            <a:normAutofit lnSpcReduction="10000"/>
          </a:bodyPr>
          <a:lstStyle/>
          <a:p>
            <a:r>
              <a:rPr lang="en-US" sz="2800" dirty="0"/>
              <a:t>Multi-Robot</a:t>
            </a:r>
          </a:p>
          <a:p>
            <a:r>
              <a:rPr lang="en-US" sz="2800" dirty="0"/>
              <a:t>Swarm Robotics</a:t>
            </a:r>
          </a:p>
          <a:p>
            <a:pPr lvl="1"/>
            <a:r>
              <a:rPr lang="en-US" sz="2300" dirty="0"/>
              <a:t>20+</a:t>
            </a:r>
          </a:p>
          <a:p>
            <a:pPr lvl="1"/>
            <a:r>
              <a:rPr lang="en-US" sz="2300" dirty="0"/>
              <a:t>Homogeneous</a:t>
            </a:r>
          </a:p>
          <a:p>
            <a:pPr lvl="1"/>
            <a:r>
              <a:rPr lang="en-US" sz="2300" dirty="0"/>
              <a:t>Distributed</a:t>
            </a:r>
          </a:p>
          <a:p>
            <a:pPr lvl="1"/>
            <a:r>
              <a:rPr lang="en-US" sz="2300" dirty="0"/>
              <a:t>“Incapable”</a:t>
            </a:r>
          </a:p>
          <a:p>
            <a:pPr lvl="1"/>
            <a:r>
              <a:rPr lang="en-US" sz="2300" dirty="0"/>
              <a:t>Limited or Implicit</a:t>
            </a:r>
          </a:p>
          <a:p>
            <a:endParaRPr lang="en-US" sz="2800" dirty="0"/>
          </a:p>
          <a:p>
            <a:r>
              <a:rPr lang="en-US" sz="2800" dirty="0"/>
              <a:t>Homogeneous</a:t>
            </a:r>
          </a:p>
          <a:p>
            <a:r>
              <a:rPr lang="en-US" sz="2800" dirty="0"/>
              <a:t>Heterogeneous</a:t>
            </a:r>
          </a:p>
        </p:txBody>
      </p:sp>
      <p:pic>
        <p:nvPicPr>
          <p:cNvPr id="4" name="Graphic 3" descr="Bug">
            <a:extLst>
              <a:ext uri="{FF2B5EF4-FFF2-40B4-BE49-F238E27FC236}">
                <a16:creationId xmlns:a16="http://schemas.microsoft.com/office/drawing/2014/main" id="{3D5EFD85-B50E-431A-A761-EEB51CD3851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748638" y="2424483"/>
            <a:ext cx="457200" cy="457200"/>
          </a:xfrm>
          <a:prstGeom prst="rect">
            <a:avLst/>
          </a:prstGeom>
        </p:spPr>
      </p:pic>
      <p:pic>
        <p:nvPicPr>
          <p:cNvPr id="5" name="Graphic 4" descr="Bug">
            <a:extLst>
              <a:ext uri="{FF2B5EF4-FFF2-40B4-BE49-F238E27FC236}">
                <a16:creationId xmlns:a16="http://schemas.microsoft.com/office/drawing/2014/main" id="{99109CB6-9A40-4CC7-96CC-53D63D5F2B9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090302" y="2424483"/>
            <a:ext cx="457200" cy="457200"/>
          </a:xfrm>
          <a:prstGeom prst="rect">
            <a:avLst/>
          </a:prstGeom>
        </p:spPr>
      </p:pic>
      <p:pic>
        <p:nvPicPr>
          <p:cNvPr id="6" name="Graphic 5" descr="Bug">
            <a:extLst>
              <a:ext uri="{FF2B5EF4-FFF2-40B4-BE49-F238E27FC236}">
                <a16:creationId xmlns:a16="http://schemas.microsoft.com/office/drawing/2014/main" id="{2F2A4B39-1565-4AB9-97C8-7C5059C9D32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051568" y="3050296"/>
            <a:ext cx="914400" cy="914400"/>
          </a:xfrm>
          <a:prstGeom prst="rect">
            <a:avLst/>
          </a:prstGeom>
        </p:spPr>
      </p:pic>
      <p:pic>
        <p:nvPicPr>
          <p:cNvPr id="7" name="Graphic 6" descr="Bug">
            <a:extLst>
              <a:ext uri="{FF2B5EF4-FFF2-40B4-BE49-F238E27FC236}">
                <a16:creationId xmlns:a16="http://schemas.microsoft.com/office/drawing/2014/main" id="{A2AC4435-A647-47EE-9BB2-031B829BEE4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104137" y="3056733"/>
            <a:ext cx="914400" cy="914400"/>
          </a:xfrm>
          <a:prstGeom prst="rect">
            <a:avLst/>
          </a:prstGeom>
        </p:spPr>
      </p:pic>
      <p:pic>
        <p:nvPicPr>
          <p:cNvPr id="8" name="Graphic 7" descr="Bug">
            <a:extLst>
              <a:ext uri="{FF2B5EF4-FFF2-40B4-BE49-F238E27FC236}">
                <a16:creationId xmlns:a16="http://schemas.microsoft.com/office/drawing/2014/main" id="{49E6D48F-5FC3-4F84-9951-187723EA109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419470" y="2427893"/>
            <a:ext cx="457200" cy="457200"/>
          </a:xfrm>
          <a:prstGeom prst="rect">
            <a:avLst/>
          </a:prstGeom>
        </p:spPr>
      </p:pic>
      <p:pic>
        <p:nvPicPr>
          <p:cNvPr id="9" name="Graphic 8" descr="Bug">
            <a:extLst>
              <a:ext uri="{FF2B5EF4-FFF2-40B4-BE49-F238E27FC236}">
                <a16:creationId xmlns:a16="http://schemas.microsoft.com/office/drawing/2014/main" id="{5CE45390-20D1-45C9-827B-C3CB1C588C6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402210" y="1683564"/>
            <a:ext cx="457200" cy="457200"/>
          </a:xfrm>
          <a:prstGeom prst="rect">
            <a:avLst/>
          </a:prstGeom>
        </p:spPr>
      </p:pic>
      <p:pic>
        <p:nvPicPr>
          <p:cNvPr id="10" name="Graphic 9" descr="Bug">
            <a:extLst>
              <a:ext uri="{FF2B5EF4-FFF2-40B4-BE49-F238E27FC236}">
                <a16:creationId xmlns:a16="http://schemas.microsoft.com/office/drawing/2014/main" id="{59B4BB83-099A-4368-9F66-5D891FA2E7A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069390" y="1677494"/>
            <a:ext cx="457200" cy="457200"/>
          </a:xfrm>
          <a:prstGeom prst="rect">
            <a:avLst/>
          </a:prstGeom>
        </p:spPr>
      </p:pic>
      <p:pic>
        <p:nvPicPr>
          <p:cNvPr id="11" name="Graphic 10" descr="Bug">
            <a:extLst>
              <a:ext uri="{FF2B5EF4-FFF2-40B4-BE49-F238E27FC236}">
                <a16:creationId xmlns:a16="http://schemas.microsoft.com/office/drawing/2014/main" id="{91C21469-4A4B-4B70-A8EA-3853E1F3CD1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733017" y="1657765"/>
            <a:ext cx="457200" cy="457200"/>
          </a:xfrm>
          <a:prstGeom prst="rect">
            <a:avLst/>
          </a:prstGeom>
        </p:spPr>
      </p:pic>
      <p:pic>
        <p:nvPicPr>
          <p:cNvPr id="15" name="Graphic 14" descr="Crab">
            <a:extLst>
              <a:ext uri="{FF2B5EF4-FFF2-40B4-BE49-F238E27FC236}">
                <a16:creationId xmlns:a16="http://schemas.microsoft.com/office/drawing/2014/main" id="{5E43D1D7-4D29-41C7-9F30-DA1DAA6F835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779872" y="4884277"/>
            <a:ext cx="914400" cy="914400"/>
          </a:xfrm>
          <a:prstGeom prst="rect">
            <a:avLst/>
          </a:prstGeom>
        </p:spPr>
      </p:pic>
      <p:pic>
        <p:nvPicPr>
          <p:cNvPr id="16" name="Graphic 15" descr="Bug">
            <a:extLst>
              <a:ext uri="{FF2B5EF4-FFF2-40B4-BE49-F238E27FC236}">
                <a16:creationId xmlns:a16="http://schemas.microsoft.com/office/drawing/2014/main" id="{4812883D-2792-426B-B328-2270FE427F6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858600" y="4816865"/>
            <a:ext cx="914400" cy="914400"/>
          </a:xfrm>
          <a:prstGeom prst="rect">
            <a:avLst/>
          </a:prstGeom>
        </p:spPr>
      </p:pic>
      <p:pic>
        <p:nvPicPr>
          <p:cNvPr id="23" name="Graphic 22" descr="Bug">
            <a:extLst>
              <a:ext uri="{FF2B5EF4-FFF2-40B4-BE49-F238E27FC236}">
                <a16:creationId xmlns:a16="http://schemas.microsoft.com/office/drawing/2014/main" id="{9760A3B5-26DB-4FC1-A4BC-C23F03CA9C6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576830" y="2176109"/>
            <a:ext cx="914400" cy="914400"/>
          </a:xfrm>
          <a:prstGeom prst="rect">
            <a:avLst/>
          </a:prstGeom>
        </p:spPr>
      </p:pic>
      <p:pic>
        <p:nvPicPr>
          <p:cNvPr id="24" name="Graphic 23" descr="Bug">
            <a:extLst>
              <a:ext uri="{FF2B5EF4-FFF2-40B4-BE49-F238E27FC236}">
                <a16:creationId xmlns:a16="http://schemas.microsoft.com/office/drawing/2014/main" id="{92F519F4-B87F-4206-A980-912A00A687F9}"/>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638800" y="5335040"/>
            <a:ext cx="914400" cy="914400"/>
          </a:xfrm>
          <a:prstGeom prst="rect">
            <a:avLst/>
          </a:prstGeom>
        </p:spPr>
      </p:pic>
      <p:pic>
        <p:nvPicPr>
          <p:cNvPr id="25" name="Graphic 24" descr="Bug">
            <a:extLst>
              <a:ext uri="{FF2B5EF4-FFF2-40B4-BE49-F238E27FC236}">
                <a16:creationId xmlns:a16="http://schemas.microsoft.com/office/drawing/2014/main" id="{9E8C5563-0FC0-485B-8ADA-49423638A13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691369" y="5341477"/>
            <a:ext cx="914400" cy="914400"/>
          </a:xfrm>
          <a:prstGeom prst="rect">
            <a:avLst/>
          </a:prstGeom>
        </p:spPr>
      </p:pic>
      <p:pic>
        <p:nvPicPr>
          <p:cNvPr id="26" name="Graphic 25" descr="Bug">
            <a:extLst>
              <a:ext uri="{FF2B5EF4-FFF2-40B4-BE49-F238E27FC236}">
                <a16:creationId xmlns:a16="http://schemas.microsoft.com/office/drawing/2014/main" id="{12025AF3-FCB4-45C3-98CC-3A27CF402F3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088842" y="2800635"/>
            <a:ext cx="457200" cy="457200"/>
          </a:xfrm>
          <a:prstGeom prst="rect">
            <a:avLst/>
          </a:prstGeom>
        </p:spPr>
      </p:pic>
      <p:pic>
        <p:nvPicPr>
          <p:cNvPr id="27" name="Graphic 26" descr="Bug">
            <a:extLst>
              <a:ext uri="{FF2B5EF4-FFF2-40B4-BE49-F238E27FC236}">
                <a16:creationId xmlns:a16="http://schemas.microsoft.com/office/drawing/2014/main" id="{51AD9504-6922-438D-B5BE-5036F169718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735254" y="1657765"/>
            <a:ext cx="457200" cy="457200"/>
          </a:xfrm>
          <a:prstGeom prst="rect">
            <a:avLst/>
          </a:prstGeom>
        </p:spPr>
      </p:pic>
      <p:pic>
        <p:nvPicPr>
          <p:cNvPr id="28" name="Graphic 27" descr="Bug">
            <a:extLst>
              <a:ext uri="{FF2B5EF4-FFF2-40B4-BE49-F238E27FC236}">
                <a16:creationId xmlns:a16="http://schemas.microsoft.com/office/drawing/2014/main" id="{313987F1-EE57-4C2F-ADC8-F51D59DE426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747259" y="2789307"/>
            <a:ext cx="457200" cy="457200"/>
          </a:xfrm>
          <a:prstGeom prst="rect">
            <a:avLst/>
          </a:prstGeom>
        </p:spPr>
      </p:pic>
      <p:pic>
        <p:nvPicPr>
          <p:cNvPr id="29" name="Graphic 28" descr="Bug">
            <a:extLst>
              <a:ext uri="{FF2B5EF4-FFF2-40B4-BE49-F238E27FC236}">
                <a16:creationId xmlns:a16="http://schemas.microsoft.com/office/drawing/2014/main" id="{815617C6-9540-46A7-8F8C-D7323279865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737626" y="2059498"/>
            <a:ext cx="457200" cy="457200"/>
          </a:xfrm>
          <a:prstGeom prst="rect">
            <a:avLst/>
          </a:prstGeom>
        </p:spPr>
      </p:pic>
      <p:pic>
        <p:nvPicPr>
          <p:cNvPr id="30" name="Graphic 29" descr="Bug">
            <a:extLst>
              <a:ext uri="{FF2B5EF4-FFF2-40B4-BE49-F238E27FC236}">
                <a16:creationId xmlns:a16="http://schemas.microsoft.com/office/drawing/2014/main" id="{A42B18AD-E431-4838-9559-A4E487D6372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403490" y="2045440"/>
            <a:ext cx="457200" cy="457200"/>
          </a:xfrm>
          <a:prstGeom prst="rect">
            <a:avLst/>
          </a:prstGeom>
        </p:spPr>
      </p:pic>
      <p:pic>
        <p:nvPicPr>
          <p:cNvPr id="31" name="Graphic 30" descr="Bug">
            <a:extLst>
              <a:ext uri="{FF2B5EF4-FFF2-40B4-BE49-F238E27FC236}">
                <a16:creationId xmlns:a16="http://schemas.microsoft.com/office/drawing/2014/main" id="{060CC407-3BBA-497A-9185-678C4028F1E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084054" y="2045440"/>
            <a:ext cx="457200" cy="457200"/>
          </a:xfrm>
          <a:prstGeom prst="rect">
            <a:avLst/>
          </a:prstGeom>
        </p:spPr>
      </p:pic>
      <p:pic>
        <p:nvPicPr>
          <p:cNvPr id="32" name="Graphic 31" descr="Bug">
            <a:extLst>
              <a:ext uri="{FF2B5EF4-FFF2-40B4-BE49-F238E27FC236}">
                <a16:creationId xmlns:a16="http://schemas.microsoft.com/office/drawing/2014/main" id="{37FB8ED6-4394-4008-A5FD-364AE83F05F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381617" y="1651328"/>
            <a:ext cx="457200" cy="457200"/>
          </a:xfrm>
          <a:prstGeom prst="rect">
            <a:avLst/>
          </a:prstGeom>
        </p:spPr>
      </p:pic>
      <p:pic>
        <p:nvPicPr>
          <p:cNvPr id="33" name="Graphic 32" descr="Bug">
            <a:extLst>
              <a:ext uri="{FF2B5EF4-FFF2-40B4-BE49-F238E27FC236}">
                <a16:creationId xmlns:a16="http://schemas.microsoft.com/office/drawing/2014/main" id="{9347A080-CAFF-4616-B4B9-E10345DCFE0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049853" y="2041124"/>
            <a:ext cx="457200" cy="457200"/>
          </a:xfrm>
          <a:prstGeom prst="rect">
            <a:avLst/>
          </a:prstGeom>
        </p:spPr>
      </p:pic>
      <p:pic>
        <p:nvPicPr>
          <p:cNvPr id="34" name="Graphic 33" descr="Bug">
            <a:extLst>
              <a:ext uri="{FF2B5EF4-FFF2-40B4-BE49-F238E27FC236}">
                <a16:creationId xmlns:a16="http://schemas.microsoft.com/office/drawing/2014/main" id="{39C1FB87-8DDC-4CF4-A6BD-27E3363AA67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385721" y="2418586"/>
            <a:ext cx="457200" cy="457200"/>
          </a:xfrm>
          <a:prstGeom prst="rect">
            <a:avLst/>
          </a:prstGeom>
        </p:spPr>
      </p:pic>
      <p:pic>
        <p:nvPicPr>
          <p:cNvPr id="35" name="Graphic 34" descr="Bug">
            <a:extLst>
              <a:ext uri="{FF2B5EF4-FFF2-40B4-BE49-F238E27FC236}">
                <a16:creationId xmlns:a16="http://schemas.microsoft.com/office/drawing/2014/main" id="{76A62E7D-C701-43FD-AA6E-0C0348FBEDA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417095" y="2796048"/>
            <a:ext cx="457200" cy="457200"/>
          </a:xfrm>
          <a:prstGeom prst="rect">
            <a:avLst/>
          </a:prstGeom>
        </p:spPr>
      </p:pic>
      <p:pic>
        <p:nvPicPr>
          <p:cNvPr id="36" name="Graphic 35" descr="Bug">
            <a:extLst>
              <a:ext uri="{FF2B5EF4-FFF2-40B4-BE49-F238E27FC236}">
                <a16:creationId xmlns:a16="http://schemas.microsoft.com/office/drawing/2014/main" id="{321F636E-C929-4F66-8D2D-68A194F2227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751250" y="2424483"/>
            <a:ext cx="457200" cy="457200"/>
          </a:xfrm>
          <a:prstGeom prst="rect">
            <a:avLst/>
          </a:prstGeom>
        </p:spPr>
      </p:pic>
      <p:pic>
        <p:nvPicPr>
          <p:cNvPr id="37" name="Graphic 36" descr="Bug">
            <a:extLst>
              <a:ext uri="{FF2B5EF4-FFF2-40B4-BE49-F238E27FC236}">
                <a16:creationId xmlns:a16="http://schemas.microsoft.com/office/drawing/2014/main" id="{D345117F-6EED-4D07-B7D4-045FCA5386B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072346" y="2796048"/>
            <a:ext cx="457200" cy="457200"/>
          </a:xfrm>
          <a:prstGeom prst="rect">
            <a:avLst/>
          </a:prstGeom>
        </p:spPr>
      </p:pic>
      <p:pic>
        <p:nvPicPr>
          <p:cNvPr id="38" name="Graphic 37" descr="Bug">
            <a:extLst>
              <a:ext uri="{FF2B5EF4-FFF2-40B4-BE49-F238E27FC236}">
                <a16:creationId xmlns:a16="http://schemas.microsoft.com/office/drawing/2014/main" id="{E7E24434-E7CD-4BF2-97C1-9CDAC439F10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417831" y="3197811"/>
            <a:ext cx="457200" cy="457200"/>
          </a:xfrm>
          <a:prstGeom prst="rect">
            <a:avLst/>
          </a:prstGeom>
        </p:spPr>
      </p:pic>
      <p:pic>
        <p:nvPicPr>
          <p:cNvPr id="39" name="Graphic 38" descr="Bug">
            <a:extLst>
              <a:ext uri="{FF2B5EF4-FFF2-40B4-BE49-F238E27FC236}">
                <a16:creationId xmlns:a16="http://schemas.microsoft.com/office/drawing/2014/main" id="{FF90A0E8-C714-4F46-A1FC-E4DA3EE0D6E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085011" y="3191741"/>
            <a:ext cx="457200" cy="457200"/>
          </a:xfrm>
          <a:prstGeom prst="rect">
            <a:avLst/>
          </a:prstGeom>
        </p:spPr>
      </p:pic>
      <p:pic>
        <p:nvPicPr>
          <p:cNvPr id="40" name="Graphic 39" descr="Bug">
            <a:extLst>
              <a:ext uri="{FF2B5EF4-FFF2-40B4-BE49-F238E27FC236}">
                <a16:creationId xmlns:a16="http://schemas.microsoft.com/office/drawing/2014/main" id="{94A693B9-B440-47DC-B9A1-8AC5C3989F5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748638" y="3172012"/>
            <a:ext cx="457200" cy="457200"/>
          </a:xfrm>
          <a:prstGeom prst="rect">
            <a:avLst/>
          </a:prstGeom>
        </p:spPr>
      </p:pic>
      <p:pic>
        <p:nvPicPr>
          <p:cNvPr id="41" name="Graphic 40" descr="Bug">
            <a:extLst>
              <a:ext uri="{FF2B5EF4-FFF2-40B4-BE49-F238E27FC236}">
                <a16:creationId xmlns:a16="http://schemas.microsoft.com/office/drawing/2014/main" id="{EF9A47F3-EFB6-4B84-9E5F-F0D359B48AF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750875" y="3172012"/>
            <a:ext cx="457200" cy="457200"/>
          </a:xfrm>
          <a:prstGeom prst="rect">
            <a:avLst/>
          </a:prstGeom>
        </p:spPr>
      </p:pic>
      <p:pic>
        <p:nvPicPr>
          <p:cNvPr id="42" name="Graphic 41" descr="Bug">
            <a:extLst>
              <a:ext uri="{FF2B5EF4-FFF2-40B4-BE49-F238E27FC236}">
                <a16:creationId xmlns:a16="http://schemas.microsoft.com/office/drawing/2014/main" id="{F52BE7C3-7FB2-4FE6-BCE2-FF54440D2FA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397238" y="3165575"/>
            <a:ext cx="457200" cy="457200"/>
          </a:xfrm>
          <a:prstGeom prst="rect">
            <a:avLst/>
          </a:prstGeom>
        </p:spPr>
      </p:pic>
      <p:pic>
        <p:nvPicPr>
          <p:cNvPr id="43" name="Graphic 42" descr="Bug">
            <a:extLst>
              <a:ext uri="{FF2B5EF4-FFF2-40B4-BE49-F238E27FC236}">
                <a16:creationId xmlns:a16="http://schemas.microsoft.com/office/drawing/2014/main" id="{1CA5AED2-B3B5-4A43-B0A0-75D4492D24E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073221" y="3573590"/>
            <a:ext cx="457200" cy="457200"/>
          </a:xfrm>
          <a:prstGeom prst="rect">
            <a:avLst/>
          </a:prstGeom>
        </p:spPr>
      </p:pic>
      <p:pic>
        <p:nvPicPr>
          <p:cNvPr id="44" name="Graphic 43" descr="Bug">
            <a:extLst>
              <a:ext uri="{FF2B5EF4-FFF2-40B4-BE49-F238E27FC236}">
                <a16:creationId xmlns:a16="http://schemas.microsoft.com/office/drawing/2014/main" id="{C4E54915-32AD-48F0-AB99-ED6E235B9DE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731638" y="3562262"/>
            <a:ext cx="457200" cy="457200"/>
          </a:xfrm>
          <a:prstGeom prst="rect">
            <a:avLst/>
          </a:prstGeom>
        </p:spPr>
      </p:pic>
      <p:pic>
        <p:nvPicPr>
          <p:cNvPr id="45" name="Graphic 44" descr="Bug">
            <a:extLst>
              <a:ext uri="{FF2B5EF4-FFF2-40B4-BE49-F238E27FC236}">
                <a16:creationId xmlns:a16="http://schemas.microsoft.com/office/drawing/2014/main" id="{FF641503-098F-4C9E-9217-CDAE4D4EA2A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401474" y="3569003"/>
            <a:ext cx="457200" cy="457200"/>
          </a:xfrm>
          <a:prstGeom prst="rect">
            <a:avLst/>
          </a:prstGeom>
        </p:spPr>
      </p:pic>
      <p:pic>
        <p:nvPicPr>
          <p:cNvPr id="46" name="Graphic 45" descr="Bug">
            <a:extLst>
              <a:ext uri="{FF2B5EF4-FFF2-40B4-BE49-F238E27FC236}">
                <a16:creationId xmlns:a16="http://schemas.microsoft.com/office/drawing/2014/main" id="{92347442-CA78-4A2B-9F94-D92F1462DB1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056725" y="3569003"/>
            <a:ext cx="457200" cy="457200"/>
          </a:xfrm>
          <a:prstGeom prst="rect">
            <a:avLst/>
          </a:prstGeom>
        </p:spPr>
      </p:pic>
      <p:pic>
        <p:nvPicPr>
          <p:cNvPr id="47" name="Graphic 46" descr="Bug">
            <a:extLst>
              <a:ext uri="{FF2B5EF4-FFF2-40B4-BE49-F238E27FC236}">
                <a16:creationId xmlns:a16="http://schemas.microsoft.com/office/drawing/2014/main" id="{BCEAC391-A607-4C9C-B89C-4400BDE73A1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402210" y="3970766"/>
            <a:ext cx="457200" cy="457200"/>
          </a:xfrm>
          <a:prstGeom prst="rect">
            <a:avLst/>
          </a:prstGeom>
        </p:spPr>
      </p:pic>
      <p:pic>
        <p:nvPicPr>
          <p:cNvPr id="48" name="Graphic 47" descr="Bug">
            <a:extLst>
              <a:ext uri="{FF2B5EF4-FFF2-40B4-BE49-F238E27FC236}">
                <a16:creationId xmlns:a16="http://schemas.microsoft.com/office/drawing/2014/main" id="{B838DC74-CC20-48CC-8940-B49C1A2E5D6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069390" y="3964696"/>
            <a:ext cx="457200" cy="457200"/>
          </a:xfrm>
          <a:prstGeom prst="rect">
            <a:avLst/>
          </a:prstGeom>
        </p:spPr>
      </p:pic>
      <p:pic>
        <p:nvPicPr>
          <p:cNvPr id="49" name="Graphic 48" descr="Bug">
            <a:extLst>
              <a:ext uri="{FF2B5EF4-FFF2-40B4-BE49-F238E27FC236}">
                <a16:creationId xmlns:a16="http://schemas.microsoft.com/office/drawing/2014/main" id="{4E568625-4783-47A9-80A1-802DB186562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733017" y="3944967"/>
            <a:ext cx="457200" cy="457200"/>
          </a:xfrm>
          <a:prstGeom prst="rect">
            <a:avLst/>
          </a:prstGeom>
        </p:spPr>
      </p:pic>
      <p:pic>
        <p:nvPicPr>
          <p:cNvPr id="50" name="Graphic 49" descr="Bug">
            <a:extLst>
              <a:ext uri="{FF2B5EF4-FFF2-40B4-BE49-F238E27FC236}">
                <a16:creationId xmlns:a16="http://schemas.microsoft.com/office/drawing/2014/main" id="{BD5D58F6-8B73-492A-B1AD-C0AB9CEB3FD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735254" y="3944967"/>
            <a:ext cx="457200" cy="457200"/>
          </a:xfrm>
          <a:prstGeom prst="rect">
            <a:avLst/>
          </a:prstGeom>
        </p:spPr>
      </p:pic>
      <p:pic>
        <p:nvPicPr>
          <p:cNvPr id="51" name="Graphic 50" descr="Bug">
            <a:extLst>
              <a:ext uri="{FF2B5EF4-FFF2-40B4-BE49-F238E27FC236}">
                <a16:creationId xmlns:a16="http://schemas.microsoft.com/office/drawing/2014/main" id="{432FB45E-812C-4F5D-8268-CA5A76A4B8C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381617" y="3938530"/>
            <a:ext cx="457200" cy="457200"/>
          </a:xfrm>
          <a:prstGeom prst="rect">
            <a:avLst/>
          </a:prstGeom>
        </p:spPr>
      </p:pic>
      <p:pic>
        <p:nvPicPr>
          <p:cNvPr id="52" name="Graphic 51" descr="Bug">
            <a:extLst>
              <a:ext uri="{FF2B5EF4-FFF2-40B4-BE49-F238E27FC236}">
                <a16:creationId xmlns:a16="http://schemas.microsoft.com/office/drawing/2014/main" id="{1059662B-66D9-46CF-9D09-5F295D8264D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054853" y="1651328"/>
            <a:ext cx="457200" cy="457200"/>
          </a:xfrm>
          <a:prstGeom prst="rect">
            <a:avLst/>
          </a:prstGeom>
        </p:spPr>
      </p:pic>
      <p:pic>
        <p:nvPicPr>
          <p:cNvPr id="53" name="Graphic 52" descr="Bug">
            <a:extLst>
              <a:ext uri="{FF2B5EF4-FFF2-40B4-BE49-F238E27FC236}">
                <a16:creationId xmlns:a16="http://schemas.microsoft.com/office/drawing/2014/main" id="{7133328D-170C-4C65-9CC3-551C239BEB5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723089" y="2041124"/>
            <a:ext cx="457200" cy="457200"/>
          </a:xfrm>
          <a:prstGeom prst="rect">
            <a:avLst/>
          </a:prstGeom>
        </p:spPr>
      </p:pic>
      <p:pic>
        <p:nvPicPr>
          <p:cNvPr id="54" name="Graphic 53" descr="Bug">
            <a:extLst>
              <a:ext uri="{FF2B5EF4-FFF2-40B4-BE49-F238E27FC236}">
                <a16:creationId xmlns:a16="http://schemas.microsoft.com/office/drawing/2014/main" id="{A679EB94-BA2B-4952-A57B-00BAD94F90C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058957" y="2418586"/>
            <a:ext cx="457200" cy="457200"/>
          </a:xfrm>
          <a:prstGeom prst="rect">
            <a:avLst/>
          </a:prstGeom>
        </p:spPr>
      </p:pic>
      <p:pic>
        <p:nvPicPr>
          <p:cNvPr id="55" name="Graphic 54" descr="Bug">
            <a:extLst>
              <a:ext uri="{FF2B5EF4-FFF2-40B4-BE49-F238E27FC236}">
                <a16:creationId xmlns:a16="http://schemas.microsoft.com/office/drawing/2014/main" id="{175F7B1C-4D9C-46CC-A240-3EFDEAD3A46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745582" y="2796048"/>
            <a:ext cx="457200" cy="457200"/>
          </a:xfrm>
          <a:prstGeom prst="rect">
            <a:avLst/>
          </a:prstGeom>
        </p:spPr>
      </p:pic>
      <p:pic>
        <p:nvPicPr>
          <p:cNvPr id="56" name="Graphic 55" descr="Bug">
            <a:extLst>
              <a:ext uri="{FF2B5EF4-FFF2-40B4-BE49-F238E27FC236}">
                <a16:creationId xmlns:a16="http://schemas.microsoft.com/office/drawing/2014/main" id="{10B8F302-CF97-49F9-A724-95FEEF8B65A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070474" y="3165575"/>
            <a:ext cx="457200" cy="457200"/>
          </a:xfrm>
          <a:prstGeom prst="rect">
            <a:avLst/>
          </a:prstGeom>
        </p:spPr>
      </p:pic>
      <p:pic>
        <p:nvPicPr>
          <p:cNvPr id="57" name="Graphic 56" descr="Bug">
            <a:extLst>
              <a:ext uri="{FF2B5EF4-FFF2-40B4-BE49-F238E27FC236}">
                <a16:creationId xmlns:a16="http://schemas.microsoft.com/office/drawing/2014/main" id="{7D416722-01BF-4158-8A19-6555DE48CB5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729961" y="3569003"/>
            <a:ext cx="457200" cy="457200"/>
          </a:xfrm>
          <a:prstGeom prst="rect">
            <a:avLst/>
          </a:prstGeom>
        </p:spPr>
      </p:pic>
      <p:pic>
        <p:nvPicPr>
          <p:cNvPr id="58" name="Graphic 57" descr="Bug">
            <a:extLst>
              <a:ext uri="{FF2B5EF4-FFF2-40B4-BE49-F238E27FC236}">
                <a16:creationId xmlns:a16="http://schemas.microsoft.com/office/drawing/2014/main" id="{D629B56E-4D27-4B9F-9E53-7C29049EC49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054853" y="3938530"/>
            <a:ext cx="457200" cy="457200"/>
          </a:xfrm>
          <a:prstGeom prst="rect">
            <a:avLst/>
          </a:prstGeom>
        </p:spPr>
      </p:pic>
      <p:pic>
        <p:nvPicPr>
          <p:cNvPr id="60" name="Graphic 59" descr="Bug">
            <a:extLst>
              <a:ext uri="{FF2B5EF4-FFF2-40B4-BE49-F238E27FC236}">
                <a16:creationId xmlns:a16="http://schemas.microsoft.com/office/drawing/2014/main" id="{DA5E2140-3561-43E4-AD61-95462E187A5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620927" y="5614330"/>
            <a:ext cx="914400" cy="914400"/>
          </a:xfrm>
          <a:prstGeom prst="rect">
            <a:avLst/>
          </a:prstGeom>
        </p:spPr>
      </p:pic>
      <p:pic>
        <p:nvPicPr>
          <p:cNvPr id="61" name="Graphic 60" descr="Bug">
            <a:extLst>
              <a:ext uri="{FF2B5EF4-FFF2-40B4-BE49-F238E27FC236}">
                <a16:creationId xmlns:a16="http://schemas.microsoft.com/office/drawing/2014/main" id="{1D030A4A-7E52-4579-9F7B-1892FB637A95}"/>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0568358" y="5614330"/>
            <a:ext cx="914400" cy="914400"/>
          </a:xfrm>
          <a:prstGeom prst="rect">
            <a:avLst/>
          </a:prstGeom>
        </p:spPr>
      </p:pic>
      <p:pic>
        <p:nvPicPr>
          <p:cNvPr id="62" name="Graphic 61" descr="Gears">
            <a:extLst>
              <a:ext uri="{FF2B5EF4-FFF2-40B4-BE49-F238E27FC236}">
                <a16:creationId xmlns:a16="http://schemas.microsoft.com/office/drawing/2014/main" id="{D7ABD909-E4C1-403D-A516-1E6F1A24C997}"/>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0322768" y="253048"/>
            <a:ext cx="914400" cy="914400"/>
          </a:xfrm>
          <a:prstGeom prst="rect">
            <a:avLst/>
          </a:prstGeom>
        </p:spPr>
      </p:pic>
      <p:cxnSp>
        <p:nvCxnSpPr>
          <p:cNvPr id="64" name="Straight Connector 63">
            <a:extLst>
              <a:ext uri="{FF2B5EF4-FFF2-40B4-BE49-F238E27FC236}">
                <a16:creationId xmlns:a16="http://schemas.microsoft.com/office/drawing/2014/main" id="{68D8845B-3403-4347-829F-FF4A0AAD90ED}"/>
              </a:ext>
            </a:extLst>
          </p:cNvPr>
          <p:cNvCxnSpPr/>
          <p:nvPr/>
        </p:nvCxnSpPr>
        <p:spPr>
          <a:xfrm flipV="1">
            <a:off x="8831290" y="5011125"/>
            <a:ext cx="1601745" cy="1446245"/>
          </a:xfrm>
          <a:prstGeom prst="line">
            <a:avLst/>
          </a:prstGeom>
          <a:ln w="76200">
            <a:solidFill>
              <a:srgbClr val="92D050"/>
            </a:solidFill>
          </a:ln>
        </p:spPr>
        <p:style>
          <a:lnRef idx="1">
            <a:schemeClr val="accent1"/>
          </a:lnRef>
          <a:fillRef idx="0">
            <a:schemeClr val="accent1"/>
          </a:fillRef>
          <a:effectRef idx="0">
            <a:schemeClr val="accent1"/>
          </a:effectRef>
          <a:fontRef idx="minor">
            <a:schemeClr val="tx1"/>
          </a:fontRef>
        </p:style>
      </p:cxnSp>
      <p:pic>
        <p:nvPicPr>
          <p:cNvPr id="66" name="Graphic 65" descr="Blackboard">
            <a:extLst>
              <a:ext uri="{FF2B5EF4-FFF2-40B4-BE49-F238E27FC236}">
                <a16:creationId xmlns:a16="http://schemas.microsoft.com/office/drawing/2014/main" id="{201F48E2-3736-4B22-AF9B-316BAFFF5294}"/>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3933825" y="340659"/>
            <a:ext cx="914400" cy="914400"/>
          </a:xfrm>
          <a:prstGeom prst="rect">
            <a:avLst/>
          </a:prstGeom>
        </p:spPr>
      </p:pic>
    </p:spTree>
    <p:extLst>
      <p:ext uri="{BB962C8B-B14F-4D97-AF65-F5344CB8AC3E}">
        <p14:creationId xmlns:p14="http://schemas.microsoft.com/office/powerpoint/2010/main" val="17000753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07A8A4-E224-49C1-8990-09DB4A58DB8E}"/>
              </a:ext>
            </a:extLst>
          </p:cNvPr>
          <p:cNvSpPr>
            <a:spLocks noGrp="1"/>
          </p:cNvSpPr>
          <p:nvPr>
            <p:ph type="title"/>
          </p:nvPr>
        </p:nvSpPr>
        <p:spPr/>
        <p:txBody>
          <a:bodyPr/>
          <a:lstStyle/>
          <a:p>
            <a:r>
              <a:rPr lang="en-US" b="1" cap="small" dirty="0">
                <a:effectLst>
                  <a:outerShdw blurRad="38100" dist="38100" dir="2700000" algn="tl">
                    <a:srgbClr val="000000">
                      <a:alpha val="43137"/>
                    </a:srgbClr>
                  </a:outerShdw>
                </a:effectLst>
              </a:rPr>
              <a:t>Decisions</a:t>
            </a:r>
            <a:br>
              <a:rPr lang="en-US" b="1" cap="small" dirty="0"/>
            </a:br>
            <a:endParaRPr lang="en-US" dirty="0"/>
          </a:p>
        </p:txBody>
      </p:sp>
      <p:sp>
        <p:nvSpPr>
          <p:cNvPr id="3" name="Content Placeholder 2">
            <a:extLst>
              <a:ext uri="{FF2B5EF4-FFF2-40B4-BE49-F238E27FC236}">
                <a16:creationId xmlns:a16="http://schemas.microsoft.com/office/drawing/2014/main" id="{D5AA05E2-D593-4C4C-9317-B8339D917B4E}"/>
              </a:ext>
            </a:extLst>
          </p:cNvPr>
          <p:cNvSpPr>
            <a:spLocks noGrp="1"/>
          </p:cNvSpPr>
          <p:nvPr>
            <p:ph idx="1"/>
          </p:nvPr>
        </p:nvSpPr>
        <p:spPr>
          <a:xfrm>
            <a:off x="1103312" y="2052918"/>
            <a:ext cx="3585229" cy="4195481"/>
          </a:xfrm>
        </p:spPr>
        <p:txBody>
          <a:bodyPr>
            <a:normAutofit/>
          </a:bodyPr>
          <a:lstStyle/>
          <a:p>
            <a:r>
              <a:rPr lang="en-US" sz="3200" dirty="0"/>
              <a:t>Centralized </a:t>
            </a:r>
            <a:r>
              <a:rPr lang="en-US" dirty="0"/>
              <a:t>(complete and optimal)</a:t>
            </a:r>
          </a:p>
          <a:p>
            <a:endParaRPr lang="en-US" sz="3200" dirty="0"/>
          </a:p>
          <a:p>
            <a:r>
              <a:rPr lang="en-US" sz="3200" dirty="0"/>
              <a:t>Decentralized</a:t>
            </a:r>
          </a:p>
          <a:p>
            <a:pPr lvl="1"/>
            <a:r>
              <a:rPr lang="en-US" sz="2800" dirty="0"/>
              <a:t>Hierarchical</a:t>
            </a:r>
          </a:p>
          <a:p>
            <a:pPr lvl="1"/>
            <a:r>
              <a:rPr lang="en-US" sz="2800" dirty="0"/>
              <a:t>Distributed</a:t>
            </a:r>
          </a:p>
        </p:txBody>
      </p:sp>
      <p:pic>
        <p:nvPicPr>
          <p:cNvPr id="13" name="Graphic 12" descr="Bug">
            <a:extLst>
              <a:ext uri="{FF2B5EF4-FFF2-40B4-BE49-F238E27FC236}">
                <a16:creationId xmlns:a16="http://schemas.microsoft.com/office/drawing/2014/main" id="{0A654392-57BF-42AC-985F-1714F4E032D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862807" y="5443253"/>
            <a:ext cx="914400" cy="914400"/>
          </a:xfrm>
          <a:prstGeom prst="rect">
            <a:avLst/>
          </a:prstGeom>
        </p:spPr>
      </p:pic>
      <p:pic>
        <p:nvPicPr>
          <p:cNvPr id="14" name="Graphic 13" descr="Bug">
            <a:extLst>
              <a:ext uri="{FF2B5EF4-FFF2-40B4-BE49-F238E27FC236}">
                <a16:creationId xmlns:a16="http://schemas.microsoft.com/office/drawing/2014/main" id="{B094F660-1798-4109-8A40-DC43FF29C6D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524878" y="5443253"/>
            <a:ext cx="914400" cy="914400"/>
          </a:xfrm>
          <a:prstGeom prst="rect">
            <a:avLst/>
          </a:prstGeom>
        </p:spPr>
      </p:pic>
      <p:pic>
        <p:nvPicPr>
          <p:cNvPr id="15" name="Graphic 14" descr="Hierarchy">
            <a:extLst>
              <a:ext uri="{FF2B5EF4-FFF2-40B4-BE49-F238E27FC236}">
                <a16:creationId xmlns:a16="http://schemas.microsoft.com/office/drawing/2014/main" id="{07915DA5-778A-4CB4-AD72-67DC3CD98C4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096000" y="4322006"/>
            <a:ext cx="1583237" cy="1583237"/>
          </a:xfrm>
          <a:prstGeom prst="rect">
            <a:avLst/>
          </a:prstGeom>
        </p:spPr>
      </p:pic>
      <p:pic>
        <p:nvPicPr>
          <p:cNvPr id="19" name="Graphic 18" descr="Computer">
            <a:extLst>
              <a:ext uri="{FF2B5EF4-FFF2-40B4-BE49-F238E27FC236}">
                <a16:creationId xmlns:a16="http://schemas.microsoft.com/office/drawing/2014/main" id="{222912C8-A03E-43ED-B8C4-10536C79537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055081" y="2092786"/>
            <a:ext cx="914400" cy="914400"/>
          </a:xfrm>
          <a:prstGeom prst="rect">
            <a:avLst/>
          </a:prstGeom>
        </p:spPr>
      </p:pic>
      <p:pic>
        <p:nvPicPr>
          <p:cNvPr id="21" name="Graphic 20" descr="Bug">
            <a:extLst>
              <a:ext uri="{FF2B5EF4-FFF2-40B4-BE49-F238E27FC236}">
                <a16:creationId xmlns:a16="http://schemas.microsoft.com/office/drawing/2014/main" id="{8E136590-A954-4CD2-9749-2EF3238A2AD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524878" y="2543549"/>
            <a:ext cx="914400" cy="914400"/>
          </a:xfrm>
          <a:prstGeom prst="rect">
            <a:avLst/>
          </a:prstGeom>
        </p:spPr>
      </p:pic>
      <p:pic>
        <p:nvPicPr>
          <p:cNvPr id="22" name="Graphic 21" descr="Bug">
            <a:extLst>
              <a:ext uri="{FF2B5EF4-FFF2-40B4-BE49-F238E27FC236}">
                <a16:creationId xmlns:a16="http://schemas.microsoft.com/office/drawing/2014/main" id="{D13B4D5D-9F61-4488-A997-3A9CD8B7547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577447" y="2549986"/>
            <a:ext cx="914400" cy="914400"/>
          </a:xfrm>
          <a:prstGeom prst="rect">
            <a:avLst/>
          </a:prstGeom>
        </p:spPr>
      </p:pic>
      <p:pic>
        <p:nvPicPr>
          <p:cNvPr id="25" name="Graphic 24" descr="Wi-Fi">
            <a:extLst>
              <a:ext uri="{FF2B5EF4-FFF2-40B4-BE49-F238E27FC236}">
                <a16:creationId xmlns:a16="http://schemas.microsoft.com/office/drawing/2014/main" id="{9090F71C-8C40-465A-BC04-2D5224CB265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rot="5400000">
            <a:off x="6828859" y="2086349"/>
            <a:ext cx="914400" cy="914400"/>
          </a:xfrm>
          <a:prstGeom prst="rect">
            <a:avLst/>
          </a:prstGeom>
        </p:spPr>
      </p:pic>
      <p:pic>
        <p:nvPicPr>
          <p:cNvPr id="29" name="Graphic 28" descr="Thought bubble">
            <a:extLst>
              <a:ext uri="{FF2B5EF4-FFF2-40B4-BE49-F238E27FC236}">
                <a16:creationId xmlns:a16="http://schemas.microsoft.com/office/drawing/2014/main" id="{E6614709-22FD-46E5-9A75-19365C3F8EC9}"/>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173894" y="253048"/>
            <a:ext cx="1155509" cy="1155509"/>
          </a:xfrm>
          <a:prstGeom prst="rect">
            <a:avLst/>
          </a:prstGeom>
        </p:spPr>
      </p:pic>
      <p:pic>
        <p:nvPicPr>
          <p:cNvPr id="30" name="Graphic 29" descr="Hierarchy">
            <a:extLst>
              <a:ext uri="{FF2B5EF4-FFF2-40B4-BE49-F238E27FC236}">
                <a16:creationId xmlns:a16="http://schemas.microsoft.com/office/drawing/2014/main" id="{12622258-E4BD-417A-9D60-EF7499466D3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484004" y="4322006"/>
            <a:ext cx="1583237" cy="1583237"/>
          </a:xfrm>
          <a:prstGeom prst="rect">
            <a:avLst/>
          </a:prstGeom>
        </p:spPr>
      </p:pic>
      <p:pic>
        <p:nvPicPr>
          <p:cNvPr id="31" name="Graphic 30" descr="Bug">
            <a:extLst>
              <a:ext uri="{FF2B5EF4-FFF2-40B4-BE49-F238E27FC236}">
                <a16:creationId xmlns:a16="http://schemas.microsoft.com/office/drawing/2014/main" id="{D254EE4D-CB82-47E9-BA2D-F5329998500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001616" y="1661679"/>
            <a:ext cx="914400" cy="914400"/>
          </a:xfrm>
          <a:prstGeom prst="rect">
            <a:avLst/>
          </a:prstGeom>
        </p:spPr>
      </p:pic>
      <p:pic>
        <p:nvPicPr>
          <p:cNvPr id="32" name="Graphic 31" descr="Bug">
            <a:extLst>
              <a:ext uri="{FF2B5EF4-FFF2-40B4-BE49-F238E27FC236}">
                <a16:creationId xmlns:a16="http://schemas.microsoft.com/office/drawing/2014/main" id="{4CBAD855-347D-4717-9EC0-08806BAA22E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538126" y="4772769"/>
            <a:ext cx="914400" cy="914400"/>
          </a:xfrm>
          <a:prstGeom prst="rect">
            <a:avLst/>
          </a:prstGeom>
        </p:spPr>
      </p:pic>
      <p:pic>
        <p:nvPicPr>
          <p:cNvPr id="33" name="Graphic 32" descr="Bug">
            <a:extLst>
              <a:ext uri="{FF2B5EF4-FFF2-40B4-BE49-F238E27FC236}">
                <a16:creationId xmlns:a16="http://schemas.microsoft.com/office/drawing/2014/main" id="{4AC65261-71DD-454E-9169-9A0C3D2BE1B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187488" y="4752952"/>
            <a:ext cx="914400" cy="914400"/>
          </a:xfrm>
          <a:prstGeom prst="rect">
            <a:avLst/>
          </a:prstGeom>
        </p:spPr>
      </p:pic>
      <p:pic>
        <p:nvPicPr>
          <p:cNvPr id="34" name="Graphic 33" descr="Bug">
            <a:extLst>
              <a:ext uri="{FF2B5EF4-FFF2-40B4-BE49-F238E27FC236}">
                <a16:creationId xmlns:a16="http://schemas.microsoft.com/office/drawing/2014/main" id="{3AB76E8B-1B7A-4531-8A4A-333BC534857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862807" y="4047626"/>
            <a:ext cx="914400" cy="914400"/>
          </a:xfrm>
          <a:prstGeom prst="rect">
            <a:avLst/>
          </a:prstGeom>
        </p:spPr>
      </p:pic>
      <p:pic>
        <p:nvPicPr>
          <p:cNvPr id="35" name="Graphic 34" descr="Bug">
            <a:extLst>
              <a:ext uri="{FF2B5EF4-FFF2-40B4-BE49-F238E27FC236}">
                <a16:creationId xmlns:a16="http://schemas.microsoft.com/office/drawing/2014/main" id="{1FFB8EB0-4506-4E78-9DEF-97088C2A5A7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512169" y="4027809"/>
            <a:ext cx="914400" cy="914400"/>
          </a:xfrm>
          <a:prstGeom prst="rect">
            <a:avLst/>
          </a:prstGeom>
        </p:spPr>
      </p:pic>
      <p:pic>
        <p:nvPicPr>
          <p:cNvPr id="36" name="Graphic 35" descr="Gears">
            <a:extLst>
              <a:ext uri="{FF2B5EF4-FFF2-40B4-BE49-F238E27FC236}">
                <a16:creationId xmlns:a16="http://schemas.microsoft.com/office/drawing/2014/main" id="{B16A9BE8-53ED-4B2D-8BD7-619EE2C67E7F}"/>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0322768" y="253048"/>
            <a:ext cx="914400" cy="914400"/>
          </a:xfrm>
          <a:prstGeom prst="rect">
            <a:avLst/>
          </a:prstGeom>
        </p:spPr>
      </p:pic>
    </p:spTree>
    <p:extLst>
      <p:ext uri="{BB962C8B-B14F-4D97-AF65-F5344CB8AC3E}">
        <p14:creationId xmlns:p14="http://schemas.microsoft.com/office/powerpoint/2010/main" val="39674507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07A8A4-E224-49C1-8990-09DB4A58DB8E}"/>
              </a:ext>
            </a:extLst>
          </p:cNvPr>
          <p:cNvSpPr>
            <a:spLocks noGrp="1"/>
          </p:cNvSpPr>
          <p:nvPr>
            <p:ph type="title"/>
          </p:nvPr>
        </p:nvSpPr>
        <p:spPr>
          <a:xfrm>
            <a:off x="646111" y="452718"/>
            <a:ext cx="9404723" cy="1400530"/>
          </a:xfrm>
        </p:spPr>
        <p:txBody>
          <a:bodyPr/>
          <a:lstStyle/>
          <a:p>
            <a:r>
              <a:rPr lang="en-US" b="1" cap="small" dirty="0">
                <a:effectLst>
                  <a:outerShdw blurRad="38100" dist="38100" dir="2700000" algn="tl">
                    <a:srgbClr val="000000">
                      <a:alpha val="43137"/>
                    </a:srgbClr>
                  </a:outerShdw>
                </a:effectLst>
              </a:rPr>
              <a:t>Planning…3 Steps !?</a:t>
            </a:r>
            <a:endParaRPr lang="en-US" dirty="0">
              <a:effectLst>
                <a:outerShdw blurRad="38100" dist="38100" dir="2700000" algn="tl">
                  <a:srgbClr val="000000">
                    <a:alpha val="43137"/>
                  </a:srgbClr>
                </a:outerShdw>
              </a:effectLst>
            </a:endParaRPr>
          </a:p>
        </p:txBody>
      </p:sp>
      <p:sp>
        <p:nvSpPr>
          <p:cNvPr id="3" name="Content Placeholder 2">
            <a:extLst>
              <a:ext uri="{FF2B5EF4-FFF2-40B4-BE49-F238E27FC236}">
                <a16:creationId xmlns:a16="http://schemas.microsoft.com/office/drawing/2014/main" id="{D5AA05E2-D593-4C4C-9317-B8339D917B4E}"/>
              </a:ext>
            </a:extLst>
          </p:cNvPr>
          <p:cNvSpPr>
            <a:spLocks noGrp="1"/>
          </p:cNvSpPr>
          <p:nvPr>
            <p:ph idx="1"/>
          </p:nvPr>
        </p:nvSpPr>
        <p:spPr/>
        <p:txBody>
          <a:bodyPr>
            <a:normAutofit/>
          </a:bodyPr>
          <a:lstStyle/>
          <a:p>
            <a:r>
              <a:rPr lang="en-US" sz="3600" dirty="0"/>
              <a:t>1) Task Decomposition</a:t>
            </a:r>
          </a:p>
          <a:p>
            <a:endParaRPr lang="en-US" sz="3600" dirty="0"/>
          </a:p>
          <a:p>
            <a:r>
              <a:rPr lang="en-US" sz="3600" dirty="0"/>
              <a:t>2) Task Allocation</a:t>
            </a:r>
          </a:p>
          <a:p>
            <a:endParaRPr lang="en-US" sz="3600" dirty="0"/>
          </a:p>
          <a:p>
            <a:r>
              <a:rPr lang="en-US" sz="3600" dirty="0"/>
              <a:t>3) ***Motion Planning***</a:t>
            </a:r>
          </a:p>
        </p:txBody>
      </p:sp>
      <p:pic>
        <p:nvPicPr>
          <p:cNvPr id="6" name="Graphic 5" descr="Playbook">
            <a:extLst>
              <a:ext uri="{FF2B5EF4-FFF2-40B4-BE49-F238E27FC236}">
                <a16:creationId xmlns:a16="http://schemas.microsoft.com/office/drawing/2014/main" id="{42EA71A0-7AB7-41D4-BC6B-9CF19718B1C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150765" y="4108416"/>
            <a:ext cx="2050111" cy="2050111"/>
          </a:xfrm>
          <a:prstGeom prst="rect">
            <a:avLst/>
          </a:prstGeom>
        </p:spPr>
      </p:pic>
      <p:pic>
        <p:nvPicPr>
          <p:cNvPr id="7" name="Graphic 6" descr="List">
            <a:extLst>
              <a:ext uri="{FF2B5EF4-FFF2-40B4-BE49-F238E27FC236}">
                <a16:creationId xmlns:a16="http://schemas.microsoft.com/office/drawing/2014/main" id="{3375EC94-BB7F-40FE-8483-00B21AEECFC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693565" y="2052918"/>
            <a:ext cx="914400" cy="914400"/>
          </a:xfrm>
          <a:prstGeom prst="rect">
            <a:avLst/>
          </a:prstGeom>
        </p:spPr>
      </p:pic>
      <p:pic>
        <p:nvPicPr>
          <p:cNvPr id="8" name="Graphic 7" descr="Contract">
            <a:extLst>
              <a:ext uri="{FF2B5EF4-FFF2-40B4-BE49-F238E27FC236}">
                <a16:creationId xmlns:a16="http://schemas.microsoft.com/office/drawing/2014/main" id="{4B3E5581-A70D-4284-890D-7DD97026E14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576582" y="3295353"/>
            <a:ext cx="914400" cy="914400"/>
          </a:xfrm>
          <a:prstGeom prst="rect">
            <a:avLst/>
          </a:prstGeom>
        </p:spPr>
      </p:pic>
      <p:pic>
        <p:nvPicPr>
          <p:cNvPr id="9" name="Graphic 8" descr="Gears">
            <a:extLst>
              <a:ext uri="{FF2B5EF4-FFF2-40B4-BE49-F238E27FC236}">
                <a16:creationId xmlns:a16="http://schemas.microsoft.com/office/drawing/2014/main" id="{5A9FADDC-3B6F-4D7E-98A5-9EEFCED3AE7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322768" y="253048"/>
            <a:ext cx="914400" cy="914400"/>
          </a:xfrm>
          <a:prstGeom prst="rect">
            <a:avLst/>
          </a:prstGeom>
        </p:spPr>
      </p:pic>
    </p:spTree>
    <p:extLst>
      <p:ext uri="{BB962C8B-B14F-4D97-AF65-F5344CB8AC3E}">
        <p14:creationId xmlns:p14="http://schemas.microsoft.com/office/powerpoint/2010/main" val="6115374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07A8A4-E224-49C1-8990-09DB4A58DB8E}"/>
              </a:ext>
            </a:extLst>
          </p:cNvPr>
          <p:cNvSpPr>
            <a:spLocks noGrp="1"/>
          </p:cNvSpPr>
          <p:nvPr>
            <p:ph type="title"/>
          </p:nvPr>
        </p:nvSpPr>
        <p:spPr/>
        <p:txBody>
          <a:bodyPr/>
          <a:lstStyle/>
          <a:p>
            <a:r>
              <a:rPr lang="en-US" b="1" cap="small" dirty="0">
                <a:effectLst>
                  <a:outerShdw blurRad="38100" dist="38100" dir="2700000" algn="tl">
                    <a:srgbClr val="000000">
                      <a:alpha val="43137"/>
                    </a:srgbClr>
                  </a:outerShdw>
                </a:effectLst>
              </a:rPr>
              <a:t>Task Decomposition</a:t>
            </a:r>
            <a:endParaRPr lang="en-US" dirty="0">
              <a:effectLst>
                <a:outerShdw blurRad="38100" dist="38100" dir="2700000" algn="tl">
                  <a:srgbClr val="000000">
                    <a:alpha val="43137"/>
                  </a:srgbClr>
                </a:outerShdw>
              </a:effectLst>
            </a:endParaRPr>
          </a:p>
        </p:txBody>
      </p:sp>
      <p:sp>
        <p:nvSpPr>
          <p:cNvPr id="9" name="Content Placeholder 2">
            <a:extLst>
              <a:ext uri="{FF2B5EF4-FFF2-40B4-BE49-F238E27FC236}">
                <a16:creationId xmlns:a16="http://schemas.microsoft.com/office/drawing/2014/main" id="{B1FD7F43-B538-4086-8D2F-A5C588BA2ECD}"/>
              </a:ext>
            </a:extLst>
          </p:cNvPr>
          <p:cNvSpPr txBox="1">
            <a:spLocks/>
          </p:cNvSpPr>
          <p:nvPr/>
        </p:nvSpPr>
        <p:spPr>
          <a:xfrm>
            <a:off x="1103312" y="2052918"/>
            <a:ext cx="7088188" cy="419548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a:lstStyle>
          <a:p>
            <a:r>
              <a:rPr lang="en-US" sz="3600" dirty="0"/>
              <a:t>Individual</a:t>
            </a:r>
          </a:p>
          <a:p>
            <a:r>
              <a:rPr lang="en-US" sz="3600" dirty="0"/>
              <a:t>Group – synchronous</a:t>
            </a:r>
          </a:p>
          <a:p>
            <a:r>
              <a:rPr lang="en-US" sz="3600" dirty="0"/>
              <a:t>Partitioned – sequential</a:t>
            </a:r>
          </a:p>
          <a:p>
            <a:r>
              <a:rPr lang="en-US" sz="3600" dirty="0"/>
              <a:t>Team – together</a:t>
            </a:r>
          </a:p>
          <a:p>
            <a:r>
              <a:rPr lang="en-US" sz="3600" dirty="0"/>
              <a:t>Complex – Individual </a:t>
            </a:r>
            <a:r>
              <a:rPr lang="en-US" sz="3600" i="1" u="sng" dirty="0"/>
              <a:t>or</a:t>
            </a:r>
            <a:r>
              <a:rPr lang="en-US" sz="3600" dirty="0"/>
              <a:t> Team</a:t>
            </a:r>
            <a:endParaRPr lang="en-US" sz="2800" dirty="0"/>
          </a:p>
        </p:txBody>
      </p:sp>
      <p:sp>
        <p:nvSpPr>
          <p:cNvPr id="10" name="Content Placeholder 2">
            <a:extLst>
              <a:ext uri="{FF2B5EF4-FFF2-40B4-BE49-F238E27FC236}">
                <a16:creationId xmlns:a16="http://schemas.microsoft.com/office/drawing/2014/main" id="{40B4E0E3-E61B-427F-8786-3C1C97B3581D}"/>
              </a:ext>
            </a:extLst>
          </p:cNvPr>
          <p:cNvSpPr txBox="1">
            <a:spLocks/>
          </p:cNvSpPr>
          <p:nvPr/>
        </p:nvSpPr>
        <p:spPr>
          <a:xfrm>
            <a:off x="7147249" y="2052918"/>
            <a:ext cx="4786604" cy="419548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a:lstStyle>
          <a:p>
            <a:r>
              <a:rPr lang="en-US" sz="3600" dirty="0"/>
              <a:t>Roles</a:t>
            </a:r>
          </a:p>
          <a:p>
            <a:pPr lvl="1"/>
            <a:r>
              <a:rPr lang="en-US" sz="2800" dirty="0"/>
              <a:t>Set of Tasks</a:t>
            </a:r>
          </a:p>
          <a:p>
            <a:pPr lvl="1"/>
            <a:r>
              <a:rPr lang="en-US" sz="2800" dirty="0"/>
              <a:t>Extended or Indefinite</a:t>
            </a:r>
          </a:p>
          <a:p>
            <a:endParaRPr lang="en-US" sz="3200" dirty="0"/>
          </a:p>
          <a:p>
            <a:endParaRPr lang="en-US" sz="3200" dirty="0"/>
          </a:p>
        </p:txBody>
      </p:sp>
      <p:pic>
        <p:nvPicPr>
          <p:cNvPr id="13" name="Graphic 12" descr="List">
            <a:extLst>
              <a:ext uri="{FF2B5EF4-FFF2-40B4-BE49-F238E27FC236}">
                <a16:creationId xmlns:a16="http://schemas.microsoft.com/office/drawing/2014/main" id="{05B4D783-D504-4CD3-A8F9-7F4C92E052A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573479" y="381813"/>
            <a:ext cx="914400" cy="914400"/>
          </a:xfrm>
          <a:prstGeom prst="rect">
            <a:avLst/>
          </a:prstGeom>
        </p:spPr>
      </p:pic>
      <p:pic>
        <p:nvPicPr>
          <p:cNvPr id="17" name="Graphic 16" descr="Gears">
            <a:extLst>
              <a:ext uri="{FF2B5EF4-FFF2-40B4-BE49-F238E27FC236}">
                <a16:creationId xmlns:a16="http://schemas.microsoft.com/office/drawing/2014/main" id="{CCAE6F13-499A-4D04-A1F3-D435C51F606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322768" y="253048"/>
            <a:ext cx="914400" cy="914400"/>
          </a:xfrm>
          <a:prstGeom prst="rect">
            <a:avLst/>
          </a:prstGeom>
        </p:spPr>
      </p:pic>
      <p:pic>
        <p:nvPicPr>
          <p:cNvPr id="19" name="Graphic 18" descr="Employee Badge">
            <a:extLst>
              <a:ext uri="{FF2B5EF4-FFF2-40B4-BE49-F238E27FC236}">
                <a16:creationId xmlns:a16="http://schemas.microsoft.com/office/drawing/2014/main" id="{00D8D679-98EC-4E70-B13D-E37D942C846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815201" y="1853248"/>
            <a:ext cx="914400" cy="914400"/>
          </a:xfrm>
          <a:prstGeom prst="rect">
            <a:avLst/>
          </a:prstGeom>
        </p:spPr>
      </p:pic>
    </p:spTree>
    <p:extLst>
      <p:ext uri="{BB962C8B-B14F-4D97-AF65-F5344CB8AC3E}">
        <p14:creationId xmlns:p14="http://schemas.microsoft.com/office/powerpoint/2010/main" val="7553433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07A8A4-E224-49C1-8990-09DB4A58DB8E}"/>
              </a:ext>
            </a:extLst>
          </p:cNvPr>
          <p:cNvSpPr>
            <a:spLocks noGrp="1"/>
          </p:cNvSpPr>
          <p:nvPr>
            <p:ph type="title"/>
          </p:nvPr>
        </p:nvSpPr>
        <p:spPr>
          <a:xfrm>
            <a:off x="646111" y="452718"/>
            <a:ext cx="9404723" cy="1400530"/>
          </a:xfrm>
        </p:spPr>
        <p:txBody>
          <a:bodyPr/>
          <a:lstStyle/>
          <a:p>
            <a:r>
              <a:rPr lang="en-US" b="1" cap="small" dirty="0">
                <a:effectLst>
                  <a:outerShdw blurRad="38100" dist="38100" dir="2700000" algn="tl">
                    <a:srgbClr val="000000">
                      <a:alpha val="43137"/>
                    </a:srgbClr>
                  </a:outerShdw>
                </a:effectLst>
              </a:rPr>
              <a:t>Task Allocation</a:t>
            </a:r>
            <a:endParaRPr lang="en-US" dirty="0">
              <a:effectLst>
                <a:outerShdw blurRad="38100" dist="38100" dir="2700000" algn="tl">
                  <a:srgbClr val="000000">
                    <a:alpha val="43137"/>
                  </a:srgbClr>
                </a:outerShdw>
              </a:effectLst>
            </a:endParaRPr>
          </a:p>
        </p:txBody>
      </p:sp>
      <p:sp>
        <p:nvSpPr>
          <p:cNvPr id="3" name="Content Placeholder 2">
            <a:extLst>
              <a:ext uri="{FF2B5EF4-FFF2-40B4-BE49-F238E27FC236}">
                <a16:creationId xmlns:a16="http://schemas.microsoft.com/office/drawing/2014/main" id="{D5AA05E2-D593-4C4C-9317-B8339D917B4E}"/>
              </a:ext>
            </a:extLst>
          </p:cNvPr>
          <p:cNvSpPr>
            <a:spLocks noGrp="1"/>
          </p:cNvSpPr>
          <p:nvPr>
            <p:ph idx="1"/>
          </p:nvPr>
        </p:nvSpPr>
        <p:spPr>
          <a:xfrm>
            <a:off x="1103313" y="2052918"/>
            <a:ext cx="4992688" cy="4195481"/>
          </a:xfrm>
        </p:spPr>
        <p:txBody>
          <a:bodyPr>
            <a:normAutofit/>
          </a:bodyPr>
          <a:lstStyle/>
          <a:p>
            <a:r>
              <a:rPr lang="en-US" sz="3200" i="1" dirty="0"/>
              <a:t>Planning</a:t>
            </a:r>
          </a:p>
          <a:p>
            <a:endParaRPr lang="en-US" sz="3200" dirty="0"/>
          </a:p>
          <a:p>
            <a:r>
              <a:rPr lang="en-US" sz="3200" dirty="0"/>
              <a:t>Global Optimization</a:t>
            </a:r>
          </a:p>
          <a:p>
            <a:endParaRPr lang="en-US" sz="3200" dirty="0"/>
          </a:p>
          <a:p>
            <a:r>
              <a:rPr lang="en-US" sz="3200" dirty="0"/>
              <a:t>Market-based</a:t>
            </a:r>
          </a:p>
          <a:p>
            <a:pPr marL="0" indent="0">
              <a:buNone/>
            </a:pPr>
            <a:r>
              <a:rPr lang="en-US" sz="2800" dirty="0"/>
              <a:t>	</a:t>
            </a:r>
            <a:r>
              <a:rPr lang="en-US" sz="2400" dirty="0"/>
              <a:t>(decentralized)</a:t>
            </a:r>
            <a:endParaRPr lang="en-US" sz="2800" dirty="0"/>
          </a:p>
        </p:txBody>
      </p:sp>
      <p:pic>
        <p:nvPicPr>
          <p:cNvPr id="6" name="Graphic 5" descr="Money">
            <a:extLst>
              <a:ext uri="{FF2B5EF4-FFF2-40B4-BE49-F238E27FC236}">
                <a16:creationId xmlns:a16="http://schemas.microsoft.com/office/drawing/2014/main" id="{779E7C33-B4AD-48FC-AA01-1AE5B8281D1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34678" y="4788529"/>
            <a:ext cx="1116499" cy="1116499"/>
          </a:xfrm>
          <a:prstGeom prst="rect">
            <a:avLst/>
          </a:prstGeom>
        </p:spPr>
      </p:pic>
      <p:pic>
        <p:nvPicPr>
          <p:cNvPr id="12" name="Graphic 11" descr="Contract">
            <a:extLst>
              <a:ext uri="{FF2B5EF4-FFF2-40B4-BE49-F238E27FC236}">
                <a16:creationId xmlns:a16="http://schemas.microsoft.com/office/drawing/2014/main" id="{24AA0A46-2BEB-49FF-85E7-7EFBB885093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891272" y="381813"/>
            <a:ext cx="914400" cy="914400"/>
          </a:xfrm>
          <a:prstGeom prst="rect">
            <a:avLst/>
          </a:prstGeom>
        </p:spPr>
      </p:pic>
      <p:pic>
        <p:nvPicPr>
          <p:cNvPr id="18" name="Graphic 17" descr="Link">
            <a:extLst>
              <a:ext uri="{FF2B5EF4-FFF2-40B4-BE49-F238E27FC236}">
                <a16:creationId xmlns:a16="http://schemas.microsoft.com/office/drawing/2014/main" id="{F27987CA-B2D0-4DD5-BF09-623BC66A3E9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399453" y="1853248"/>
            <a:ext cx="914400" cy="914400"/>
          </a:xfrm>
          <a:prstGeom prst="rect">
            <a:avLst/>
          </a:prstGeom>
        </p:spPr>
      </p:pic>
      <p:pic>
        <p:nvPicPr>
          <p:cNvPr id="20" name="Graphic 19" descr="Globe">
            <a:extLst>
              <a:ext uri="{FF2B5EF4-FFF2-40B4-BE49-F238E27FC236}">
                <a16:creationId xmlns:a16="http://schemas.microsoft.com/office/drawing/2014/main" id="{48E94AC0-D8BE-4FC5-97D6-964FFFC332A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499349" y="3085614"/>
            <a:ext cx="914400" cy="914400"/>
          </a:xfrm>
          <a:prstGeom prst="rect">
            <a:avLst/>
          </a:prstGeom>
        </p:spPr>
      </p:pic>
      <p:pic>
        <p:nvPicPr>
          <p:cNvPr id="21" name="Graphic 20" descr="Gears">
            <a:extLst>
              <a:ext uri="{FF2B5EF4-FFF2-40B4-BE49-F238E27FC236}">
                <a16:creationId xmlns:a16="http://schemas.microsoft.com/office/drawing/2014/main" id="{F05161E5-134D-4C06-AFB1-11DE40E2035C}"/>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0322768" y="253048"/>
            <a:ext cx="914400" cy="914400"/>
          </a:xfrm>
          <a:prstGeom prst="rect">
            <a:avLst/>
          </a:prstGeom>
        </p:spPr>
      </p:pic>
      <p:sp>
        <p:nvSpPr>
          <p:cNvPr id="22" name="Content Placeholder 2">
            <a:extLst>
              <a:ext uri="{FF2B5EF4-FFF2-40B4-BE49-F238E27FC236}">
                <a16:creationId xmlns:a16="http://schemas.microsoft.com/office/drawing/2014/main" id="{BEF136D6-5526-420A-ABBF-02186F3DC3EF}"/>
              </a:ext>
            </a:extLst>
          </p:cNvPr>
          <p:cNvSpPr txBox="1">
            <a:spLocks/>
          </p:cNvSpPr>
          <p:nvPr/>
        </p:nvSpPr>
        <p:spPr>
          <a:xfrm>
            <a:off x="7067196" y="2052917"/>
            <a:ext cx="4160944" cy="419548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a:lstStyle>
          <a:p>
            <a:pPr marL="0" indent="0">
              <a:buNone/>
            </a:pPr>
            <a:r>
              <a:rPr lang="en-US" sz="2800" i="1" dirty="0">
                <a:solidFill>
                  <a:schemeClr val="tx1">
                    <a:lumMod val="85000"/>
                  </a:schemeClr>
                </a:solidFill>
              </a:rPr>
              <a:t>Uncertain &amp; Dynamic</a:t>
            </a:r>
          </a:p>
          <a:p>
            <a:pPr marL="0" indent="0">
              <a:buNone/>
            </a:pPr>
            <a:r>
              <a:rPr lang="en-US" sz="2800" i="1" dirty="0">
                <a:solidFill>
                  <a:schemeClr val="tx1">
                    <a:lumMod val="85000"/>
                  </a:schemeClr>
                </a:solidFill>
              </a:rPr>
              <a:t>Time Sensitive</a:t>
            </a:r>
          </a:p>
          <a:p>
            <a:pPr marL="0" indent="0">
              <a:buNone/>
            </a:pPr>
            <a:r>
              <a:rPr lang="en-US" sz="2800" dirty="0">
                <a:solidFill>
                  <a:schemeClr val="tx1">
                    <a:lumMod val="85000"/>
                  </a:schemeClr>
                </a:solidFill>
              </a:rPr>
              <a:t>- Partial Plan</a:t>
            </a:r>
          </a:p>
          <a:p>
            <a:pPr marL="0" indent="0">
              <a:buNone/>
            </a:pPr>
            <a:r>
              <a:rPr lang="en-US" sz="2800" dirty="0">
                <a:solidFill>
                  <a:schemeClr val="tx1">
                    <a:lumMod val="85000"/>
                  </a:schemeClr>
                </a:solidFill>
              </a:rPr>
              <a:t>- Peer-to-Peer Trading</a:t>
            </a:r>
          </a:p>
          <a:p>
            <a:pPr>
              <a:buFontTx/>
              <a:buChar char="-"/>
            </a:pPr>
            <a:endParaRPr lang="en-US" sz="2800" dirty="0">
              <a:solidFill>
                <a:schemeClr val="tx1">
                  <a:lumMod val="85000"/>
                </a:schemeClr>
              </a:solidFill>
            </a:endParaRPr>
          </a:p>
          <a:p>
            <a:pPr marL="0" indent="0">
              <a:buNone/>
            </a:pPr>
            <a:r>
              <a:rPr lang="en-US" sz="2800" dirty="0">
                <a:solidFill>
                  <a:schemeClr val="tx1">
                    <a:lumMod val="85000"/>
                  </a:schemeClr>
                </a:solidFill>
              </a:rPr>
              <a:t>- Heterogeneous Teams &amp; Roles</a:t>
            </a:r>
          </a:p>
        </p:txBody>
      </p:sp>
      <p:pic>
        <p:nvPicPr>
          <p:cNvPr id="26" name="Graphic 25" descr="Heartbeat">
            <a:extLst>
              <a:ext uri="{FF2B5EF4-FFF2-40B4-BE49-F238E27FC236}">
                <a16:creationId xmlns:a16="http://schemas.microsoft.com/office/drawing/2014/main" id="{DDBA8AC8-30BA-42AD-BEC7-601EA2FA23A1}"/>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1088687" y="1853248"/>
            <a:ext cx="914400" cy="914400"/>
          </a:xfrm>
          <a:prstGeom prst="rect">
            <a:avLst/>
          </a:prstGeom>
        </p:spPr>
      </p:pic>
      <p:pic>
        <p:nvPicPr>
          <p:cNvPr id="28" name="Graphic 27" descr="Hourglass">
            <a:extLst>
              <a:ext uri="{FF2B5EF4-FFF2-40B4-BE49-F238E27FC236}">
                <a16:creationId xmlns:a16="http://schemas.microsoft.com/office/drawing/2014/main" id="{F4DFECF4-9767-4991-9471-36953815E02F}"/>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1228139" y="2767866"/>
            <a:ext cx="635496" cy="635496"/>
          </a:xfrm>
          <a:prstGeom prst="rect">
            <a:avLst/>
          </a:prstGeom>
        </p:spPr>
      </p:pic>
      <p:pic>
        <p:nvPicPr>
          <p:cNvPr id="30" name="Graphic 29" descr="Gavel">
            <a:extLst>
              <a:ext uri="{FF2B5EF4-FFF2-40B4-BE49-F238E27FC236}">
                <a16:creationId xmlns:a16="http://schemas.microsoft.com/office/drawing/2014/main" id="{A98F6364-B823-42FD-B777-1A0946E43773}"/>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5799452" y="4883020"/>
            <a:ext cx="914400" cy="914400"/>
          </a:xfrm>
          <a:prstGeom prst="rect">
            <a:avLst/>
          </a:prstGeom>
        </p:spPr>
      </p:pic>
      <p:pic>
        <p:nvPicPr>
          <p:cNvPr id="33" name="Graphic 32" descr="Bug">
            <a:extLst>
              <a:ext uri="{FF2B5EF4-FFF2-40B4-BE49-F238E27FC236}">
                <a16:creationId xmlns:a16="http://schemas.microsoft.com/office/drawing/2014/main" id="{E3FBE675-14E7-4CDA-AAC2-E337B316EAD2}"/>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10712138" y="5081538"/>
            <a:ext cx="579564" cy="579564"/>
          </a:xfrm>
          <a:prstGeom prst="rect">
            <a:avLst/>
          </a:prstGeom>
        </p:spPr>
      </p:pic>
      <p:pic>
        <p:nvPicPr>
          <p:cNvPr id="34" name="Graphic 33" descr="Bug">
            <a:extLst>
              <a:ext uri="{FF2B5EF4-FFF2-40B4-BE49-F238E27FC236}">
                <a16:creationId xmlns:a16="http://schemas.microsoft.com/office/drawing/2014/main" id="{89708CED-355A-49CE-9C43-52F04FC1B574}"/>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11291702" y="5072088"/>
            <a:ext cx="579564" cy="579564"/>
          </a:xfrm>
          <a:prstGeom prst="rect">
            <a:avLst/>
          </a:prstGeom>
        </p:spPr>
      </p:pic>
    </p:spTree>
    <p:extLst>
      <p:ext uri="{BB962C8B-B14F-4D97-AF65-F5344CB8AC3E}">
        <p14:creationId xmlns:p14="http://schemas.microsoft.com/office/powerpoint/2010/main" val="9044573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07A8A4-E224-49C1-8990-09DB4A58DB8E}"/>
              </a:ext>
            </a:extLst>
          </p:cNvPr>
          <p:cNvSpPr>
            <a:spLocks noGrp="1"/>
          </p:cNvSpPr>
          <p:nvPr>
            <p:ph type="title"/>
          </p:nvPr>
        </p:nvSpPr>
        <p:spPr/>
        <p:txBody>
          <a:bodyPr/>
          <a:lstStyle/>
          <a:p>
            <a:r>
              <a:rPr lang="en-US" b="1" cap="small" dirty="0">
                <a:effectLst>
                  <a:outerShdw blurRad="38100" dist="38100" dir="2700000" algn="tl">
                    <a:srgbClr val="000000">
                      <a:alpha val="43137"/>
                    </a:srgbClr>
                  </a:outerShdw>
                </a:effectLst>
              </a:rPr>
              <a:t>Motion Planning</a:t>
            </a:r>
            <a:endParaRPr lang="en-US" dirty="0">
              <a:effectLst>
                <a:outerShdw blurRad="38100" dist="38100" dir="2700000" algn="tl">
                  <a:srgbClr val="000000">
                    <a:alpha val="43137"/>
                  </a:srgbClr>
                </a:outerShdw>
              </a:effectLst>
            </a:endParaRPr>
          </a:p>
        </p:txBody>
      </p:sp>
      <p:sp>
        <p:nvSpPr>
          <p:cNvPr id="3" name="Content Placeholder 2">
            <a:extLst>
              <a:ext uri="{FF2B5EF4-FFF2-40B4-BE49-F238E27FC236}">
                <a16:creationId xmlns:a16="http://schemas.microsoft.com/office/drawing/2014/main" id="{D5AA05E2-D593-4C4C-9317-B8339D917B4E}"/>
              </a:ext>
            </a:extLst>
          </p:cNvPr>
          <p:cNvSpPr>
            <a:spLocks noGrp="1"/>
          </p:cNvSpPr>
          <p:nvPr>
            <p:ph idx="1"/>
          </p:nvPr>
        </p:nvSpPr>
        <p:spPr/>
        <p:txBody>
          <a:bodyPr>
            <a:normAutofit/>
          </a:bodyPr>
          <a:lstStyle/>
          <a:p>
            <a:r>
              <a:rPr lang="en-US" sz="3600" dirty="0"/>
              <a:t>Coupled: C</a:t>
            </a:r>
            <a:r>
              <a:rPr lang="en-US" sz="2800" dirty="0"/>
              <a:t>omplete and Optimal</a:t>
            </a:r>
          </a:p>
          <a:p>
            <a:pPr lvl="1"/>
            <a:r>
              <a:rPr lang="en-US" sz="2600" dirty="0">
                <a:solidFill>
                  <a:schemeClr val="accent1"/>
                </a:solidFill>
              </a:rPr>
              <a:t>Plan-Merging		   </a:t>
            </a:r>
            <a:r>
              <a:rPr lang="en-US" sz="2600" i="1" dirty="0">
                <a:solidFill>
                  <a:schemeClr val="accent1"/>
                </a:solidFill>
              </a:rPr>
              <a:t>(decentralized)</a:t>
            </a:r>
          </a:p>
          <a:p>
            <a:endParaRPr lang="en-US" sz="2800" dirty="0"/>
          </a:p>
          <a:p>
            <a:endParaRPr lang="en-US" sz="2800" dirty="0"/>
          </a:p>
          <a:p>
            <a:r>
              <a:rPr lang="en-US" sz="3600" dirty="0"/>
              <a:t>Decoupled: Real-Time </a:t>
            </a:r>
          </a:p>
          <a:p>
            <a:pPr lvl="1"/>
            <a:r>
              <a:rPr lang="en-US" sz="3000" dirty="0"/>
              <a:t>Active – during planning</a:t>
            </a:r>
          </a:p>
          <a:p>
            <a:pPr lvl="1"/>
            <a:r>
              <a:rPr lang="en-US" sz="3200" dirty="0"/>
              <a:t>Passive – during execution</a:t>
            </a:r>
          </a:p>
          <a:p>
            <a:pPr lvl="1"/>
            <a:endParaRPr lang="en-US" sz="2600" dirty="0"/>
          </a:p>
          <a:p>
            <a:pPr marL="0" indent="0">
              <a:buNone/>
            </a:pPr>
            <a:endParaRPr lang="en-US" dirty="0"/>
          </a:p>
        </p:txBody>
      </p:sp>
      <p:pic>
        <p:nvPicPr>
          <p:cNvPr id="6" name="Graphic 5" descr="Playbook">
            <a:extLst>
              <a:ext uri="{FF2B5EF4-FFF2-40B4-BE49-F238E27FC236}">
                <a16:creationId xmlns:a16="http://schemas.microsoft.com/office/drawing/2014/main" id="{8D1878BF-4373-4D51-9B66-6BE52E36534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957196" y="35376"/>
            <a:ext cx="1537802" cy="1537802"/>
          </a:xfrm>
          <a:prstGeom prst="rect">
            <a:avLst/>
          </a:prstGeom>
        </p:spPr>
      </p:pic>
      <p:pic>
        <p:nvPicPr>
          <p:cNvPr id="16" name="Graphic 15" descr="Puzzle">
            <a:extLst>
              <a:ext uri="{FF2B5EF4-FFF2-40B4-BE49-F238E27FC236}">
                <a16:creationId xmlns:a16="http://schemas.microsoft.com/office/drawing/2014/main" id="{7A90B4D6-9415-461E-AA75-CE9A547CFC7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494998" y="4374767"/>
            <a:ext cx="1296171" cy="1296171"/>
          </a:xfrm>
          <a:prstGeom prst="rect">
            <a:avLst/>
          </a:prstGeom>
        </p:spPr>
      </p:pic>
      <p:pic>
        <p:nvPicPr>
          <p:cNvPr id="25" name="Graphic 24" descr="Gears">
            <a:extLst>
              <a:ext uri="{FF2B5EF4-FFF2-40B4-BE49-F238E27FC236}">
                <a16:creationId xmlns:a16="http://schemas.microsoft.com/office/drawing/2014/main" id="{BD32D5C1-D74C-4C3F-BCC8-5963B88A40F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322768" y="253048"/>
            <a:ext cx="914400" cy="914400"/>
          </a:xfrm>
          <a:prstGeom prst="rect">
            <a:avLst/>
          </a:prstGeom>
        </p:spPr>
      </p:pic>
      <p:pic>
        <p:nvPicPr>
          <p:cNvPr id="26" name="Graphic 25" descr="Repeat">
            <a:extLst>
              <a:ext uri="{FF2B5EF4-FFF2-40B4-BE49-F238E27FC236}">
                <a16:creationId xmlns:a16="http://schemas.microsoft.com/office/drawing/2014/main" id="{B14D5CD2-2A96-40D3-8467-93337879CA1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245992" y="2634580"/>
            <a:ext cx="711204" cy="711204"/>
          </a:xfrm>
          <a:prstGeom prst="rect">
            <a:avLst/>
          </a:prstGeom>
        </p:spPr>
      </p:pic>
      <p:pic>
        <p:nvPicPr>
          <p:cNvPr id="28" name="Graphic 27" descr="Downward trend">
            <a:extLst>
              <a:ext uri="{FF2B5EF4-FFF2-40B4-BE49-F238E27FC236}">
                <a16:creationId xmlns:a16="http://schemas.microsoft.com/office/drawing/2014/main" id="{8E229FC1-7333-4E79-AEEB-6732E3DB8E97}"/>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943005" y="1880374"/>
            <a:ext cx="914400" cy="914400"/>
          </a:xfrm>
          <a:prstGeom prst="rect">
            <a:avLst/>
          </a:prstGeom>
        </p:spPr>
      </p:pic>
    </p:spTree>
    <p:extLst>
      <p:ext uri="{BB962C8B-B14F-4D97-AF65-F5344CB8AC3E}">
        <p14:creationId xmlns:p14="http://schemas.microsoft.com/office/powerpoint/2010/main" val="27765607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07A8A4-E224-49C1-8990-09DB4A58DB8E}"/>
              </a:ext>
            </a:extLst>
          </p:cNvPr>
          <p:cNvSpPr>
            <a:spLocks noGrp="1"/>
          </p:cNvSpPr>
          <p:nvPr>
            <p:ph type="title"/>
          </p:nvPr>
        </p:nvSpPr>
        <p:spPr/>
        <p:txBody>
          <a:bodyPr/>
          <a:lstStyle/>
          <a:p>
            <a:r>
              <a:rPr lang="en-US" sz="4400" b="1" cap="small" dirty="0">
                <a:effectLst>
                  <a:outerShdw blurRad="38100" dist="38100" dir="2700000" algn="tl">
                    <a:srgbClr val="000000">
                      <a:alpha val="43137"/>
                    </a:srgbClr>
                  </a:outerShdw>
                </a:effectLst>
              </a:rPr>
              <a:t>“Active” Decoupled </a:t>
            </a:r>
            <a:r>
              <a:rPr lang="en-US" b="1" cap="small" dirty="0">
                <a:effectLst>
                  <a:outerShdw blurRad="38100" dist="38100" dir="2700000" algn="tl">
                    <a:srgbClr val="000000">
                      <a:alpha val="43137"/>
                    </a:srgbClr>
                  </a:outerShdw>
                </a:effectLst>
              </a:rPr>
              <a:t>Planning</a:t>
            </a:r>
            <a:endParaRPr lang="en-US" dirty="0">
              <a:effectLst>
                <a:outerShdw blurRad="38100" dist="38100" dir="2700000" algn="tl">
                  <a:srgbClr val="000000">
                    <a:alpha val="43137"/>
                  </a:srgbClr>
                </a:outerShdw>
              </a:effectLst>
            </a:endParaRPr>
          </a:p>
        </p:txBody>
      </p:sp>
      <p:sp>
        <p:nvSpPr>
          <p:cNvPr id="3" name="Content Placeholder 2">
            <a:extLst>
              <a:ext uri="{FF2B5EF4-FFF2-40B4-BE49-F238E27FC236}">
                <a16:creationId xmlns:a16="http://schemas.microsoft.com/office/drawing/2014/main" id="{D5AA05E2-D593-4C4C-9317-B8339D917B4E}"/>
              </a:ext>
            </a:extLst>
          </p:cNvPr>
          <p:cNvSpPr>
            <a:spLocks noGrp="1"/>
          </p:cNvSpPr>
          <p:nvPr>
            <p:ph idx="1"/>
          </p:nvPr>
        </p:nvSpPr>
        <p:spPr/>
        <p:txBody>
          <a:bodyPr>
            <a:normAutofit/>
          </a:bodyPr>
          <a:lstStyle/>
          <a:p>
            <a:pPr lvl="1"/>
            <a:r>
              <a:rPr lang="en-US" sz="3200" dirty="0"/>
              <a:t>Pre-planning</a:t>
            </a:r>
          </a:p>
          <a:p>
            <a:pPr lvl="1"/>
            <a:endParaRPr lang="en-US" sz="3200" dirty="0"/>
          </a:p>
          <a:p>
            <a:pPr lvl="1"/>
            <a:r>
              <a:rPr lang="en-US" sz="3200" dirty="0"/>
              <a:t>Post-planning</a:t>
            </a:r>
          </a:p>
          <a:p>
            <a:pPr lvl="1"/>
            <a:endParaRPr lang="en-US" sz="3200" dirty="0"/>
          </a:p>
          <a:p>
            <a:pPr lvl="1"/>
            <a:r>
              <a:rPr lang="en-US" sz="3200" dirty="0"/>
              <a:t>Iterative-Response</a:t>
            </a:r>
          </a:p>
          <a:p>
            <a:pPr lvl="1"/>
            <a:endParaRPr lang="en-US" sz="3200" dirty="0"/>
          </a:p>
          <a:p>
            <a:endParaRPr lang="en-US" dirty="0"/>
          </a:p>
        </p:txBody>
      </p:sp>
      <p:pic>
        <p:nvPicPr>
          <p:cNvPr id="11" name="Graphic 10" descr="Signpost">
            <a:extLst>
              <a:ext uri="{FF2B5EF4-FFF2-40B4-BE49-F238E27FC236}">
                <a16:creationId xmlns:a16="http://schemas.microsoft.com/office/drawing/2014/main" id="{C3194A94-5C3C-40B9-A134-EB0B8CD0150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56535" y="1853248"/>
            <a:ext cx="914400" cy="914400"/>
          </a:xfrm>
          <a:prstGeom prst="rect">
            <a:avLst/>
          </a:prstGeom>
        </p:spPr>
      </p:pic>
      <p:pic>
        <p:nvPicPr>
          <p:cNvPr id="14" name="Graphic 13" descr="Checklist">
            <a:extLst>
              <a:ext uri="{FF2B5EF4-FFF2-40B4-BE49-F238E27FC236}">
                <a16:creationId xmlns:a16="http://schemas.microsoft.com/office/drawing/2014/main" id="{B0157696-EA23-44E2-A6C6-78A2F9509A1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548022" y="4294141"/>
            <a:ext cx="1095955" cy="1095955"/>
          </a:xfrm>
          <a:prstGeom prst="rect">
            <a:avLst/>
          </a:prstGeom>
        </p:spPr>
      </p:pic>
      <p:pic>
        <p:nvPicPr>
          <p:cNvPr id="5" name="Graphic 4" descr="Warning">
            <a:extLst>
              <a:ext uri="{FF2B5EF4-FFF2-40B4-BE49-F238E27FC236}">
                <a16:creationId xmlns:a16="http://schemas.microsoft.com/office/drawing/2014/main" id="{0853DDAE-49E2-4F35-AFD2-8972B6E6BDD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756535" y="3073694"/>
            <a:ext cx="914400" cy="914400"/>
          </a:xfrm>
          <a:prstGeom prst="rect">
            <a:avLst/>
          </a:prstGeom>
        </p:spPr>
      </p:pic>
      <p:pic>
        <p:nvPicPr>
          <p:cNvPr id="13" name="Graphic 12" descr="Puzzle">
            <a:extLst>
              <a:ext uri="{FF2B5EF4-FFF2-40B4-BE49-F238E27FC236}">
                <a16:creationId xmlns:a16="http://schemas.microsoft.com/office/drawing/2014/main" id="{39920971-BFB2-499E-90B3-657475523E6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316685" y="238582"/>
            <a:ext cx="1060579" cy="1060579"/>
          </a:xfrm>
          <a:prstGeom prst="rect">
            <a:avLst/>
          </a:prstGeom>
        </p:spPr>
      </p:pic>
      <p:pic>
        <p:nvPicPr>
          <p:cNvPr id="15" name="Graphic 14" descr="Scales of Justice">
            <a:extLst>
              <a:ext uri="{FF2B5EF4-FFF2-40B4-BE49-F238E27FC236}">
                <a16:creationId xmlns:a16="http://schemas.microsoft.com/office/drawing/2014/main" id="{0E3C2D40-BE8E-4951-A8D5-40AA84B3488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670935" y="1846028"/>
            <a:ext cx="914400" cy="914400"/>
          </a:xfrm>
          <a:prstGeom prst="rect">
            <a:avLst/>
          </a:prstGeom>
        </p:spPr>
      </p:pic>
      <p:pic>
        <p:nvPicPr>
          <p:cNvPr id="16" name="Graphic 15" descr="Gears">
            <a:extLst>
              <a:ext uri="{FF2B5EF4-FFF2-40B4-BE49-F238E27FC236}">
                <a16:creationId xmlns:a16="http://schemas.microsoft.com/office/drawing/2014/main" id="{97ABFC17-7D1A-4CB7-8ABD-CD8549F853B9}"/>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0322768" y="253048"/>
            <a:ext cx="914400" cy="914400"/>
          </a:xfrm>
          <a:prstGeom prst="rect">
            <a:avLst/>
          </a:prstGeom>
        </p:spPr>
      </p:pic>
    </p:spTree>
    <p:extLst>
      <p:ext uri="{BB962C8B-B14F-4D97-AF65-F5344CB8AC3E}">
        <p14:creationId xmlns:p14="http://schemas.microsoft.com/office/powerpoint/2010/main" val="248027404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0E5580"/>
      </a:dk2>
      <a:lt2>
        <a:srgbClr val="EBEBEB"/>
      </a:lt2>
      <a:accent1>
        <a:srgbClr val="ACD433"/>
      </a:accent1>
      <a:accent2>
        <a:srgbClr val="E6C133"/>
      </a:accent2>
      <a:accent3>
        <a:srgbClr val="EF7A24"/>
      </a:accent3>
      <a:accent4>
        <a:srgbClr val="5AA0F5"/>
      </a:accent4>
      <a:accent5>
        <a:srgbClr val="75CEEC"/>
      </a:accent5>
      <a:accent6>
        <a:srgbClr val="65D6A0"/>
      </a:accent6>
      <a:hlink>
        <a:srgbClr val="C4E46E"/>
      </a:hlink>
      <a:folHlink>
        <a:srgbClr val="BDE0F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2000"/>
                <a:hueMod val="96000"/>
                <a:satMod val="128000"/>
                <a:lumMod val="114000"/>
              </a:schemeClr>
            </a:gs>
            <a:gs pos="100000">
              <a:schemeClr val="phClr">
                <a:shade val="62000"/>
                <a:hueMod val="100000"/>
                <a:satMod val="134000"/>
                <a:lumMod val="56000"/>
              </a:schemeClr>
            </a:gs>
          </a:gsLst>
          <a:path path="circle">
            <a:fillToRect l="45000" t="65000" r="125000" b="100000"/>
          </a:path>
        </a:gradFill>
        <a:blipFill rotWithShape="1">
          <a:blip xmlns:r="http://schemas.openxmlformats.org/officeDocument/2006/relationships" r:embed="rId1">
            <a:duotone>
              <a:schemeClr val="phClr">
                <a:shade val="62000"/>
                <a:hueMod val="108000"/>
                <a:satMod val="164000"/>
                <a:lumMod val="69000"/>
              </a:schemeClr>
              <a:schemeClr val="phClr">
                <a:tint val="96000"/>
                <a:hueMod val="90000"/>
                <a:satMod val="130000"/>
                <a:lumMod val="134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BACC050B-8757-4460-95D8-E37B46A6B42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Template>
  <TotalTime>2412</TotalTime>
  <Words>3414</Words>
  <Application>Microsoft Office PowerPoint</Application>
  <PresentationFormat>Widescreen</PresentationFormat>
  <Paragraphs>322</Paragraphs>
  <Slides>18</Slides>
  <Notes>18</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Arial</vt:lpstr>
      <vt:lpstr>Calibri</vt:lpstr>
      <vt:lpstr>Century Gothic</vt:lpstr>
      <vt:lpstr>Wingdings 3</vt:lpstr>
      <vt:lpstr>Ion</vt:lpstr>
      <vt:lpstr>A Summary of Multi-Robot Planning Methods </vt:lpstr>
      <vt:lpstr>Motivation </vt:lpstr>
      <vt:lpstr>Terminology </vt:lpstr>
      <vt:lpstr>Decisions </vt:lpstr>
      <vt:lpstr>Planning…3 Steps !?</vt:lpstr>
      <vt:lpstr>Task Decomposition</vt:lpstr>
      <vt:lpstr>Task Allocation</vt:lpstr>
      <vt:lpstr>Motion Planning</vt:lpstr>
      <vt:lpstr>“Active” Decoupled Planning</vt:lpstr>
      <vt:lpstr>Communication</vt:lpstr>
      <vt:lpstr>Challenges + Open Questions</vt:lpstr>
      <vt:lpstr>State-of-the-Art</vt:lpstr>
      <vt:lpstr>State-of-the-Art</vt:lpstr>
      <vt:lpstr>Review</vt:lpstr>
      <vt:lpstr>Questions?</vt:lpstr>
      <vt:lpstr>References</vt:lpstr>
      <vt:lpstr>References … Continued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David Smart</dc:creator>
  <cp:lastModifiedBy>David Smart</cp:lastModifiedBy>
  <cp:revision>50</cp:revision>
  <dcterms:created xsi:type="dcterms:W3CDTF">2018-04-28T14:26:01Z</dcterms:created>
  <dcterms:modified xsi:type="dcterms:W3CDTF">2018-05-02T00:03:20Z</dcterms:modified>
</cp:coreProperties>
</file>